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4" r:id="rId3"/>
    <p:sldId id="257" r:id="rId4"/>
    <p:sldId id="258" r:id="rId5"/>
    <p:sldId id="262" r:id="rId6"/>
    <p:sldId id="261" r:id="rId7"/>
    <p:sldId id="259" r:id="rId8"/>
    <p:sldId id="263" r:id="rId9"/>
    <p:sldId id="279" r:id="rId10"/>
    <p:sldId id="285" r:id="rId11"/>
    <p:sldId id="275" r:id="rId12"/>
    <p:sldId id="276" r:id="rId13"/>
    <p:sldId id="264" r:id="rId14"/>
    <p:sldId id="277" r:id="rId15"/>
    <p:sldId id="278" r:id="rId16"/>
    <p:sldId id="283" r:id="rId17"/>
    <p:sldId id="260" r:id="rId18"/>
    <p:sldId id="265" r:id="rId19"/>
    <p:sldId id="266" r:id="rId20"/>
    <p:sldId id="267" r:id="rId21"/>
    <p:sldId id="268" r:id="rId22"/>
    <p:sldId id="274" r:id="rId23"/>
    <p:sldId id="270" r:id="rId24"/>
    <p:sldId id="271" r:id="rId25"/>
    <p:sldId id="269" r:id="rId26"/>
    <p:sldId id="280" r:id="rId27"/>
    <p:sldId id="281" r:id="rId28"/>
    <p:sldId id="273" r:id="rId29"/>
    <p:sldId id="272" r:id="rId30"/>
    <p:sldId id="28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2351B-D549-45E6-A69F-032BD1D8F7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4EBB10-0177-4B31-918A-918EBC7342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A62ACD-5FB8-415F-82EC-3AF201334D25}"/>
              </a:ext>
            </a:extLst>
          </p:cNvPr>
          <p:cNvSpPr>
            <a:spLocks noGrp="1"/>
          </p:cNvSpPr>
          <p:nvPr>
            <p:ph type="dt" sz="half" idx="10"/>
          </p:nvPr>
        </p:nvSpPr>
        <p:spPr/>
        <p:txBody>
          <a:bodyPr/>
          <a:lstStyle/>
          <a:p>
            <a:fld id="{AB05598F-C8CC-456D-86B8-7A228D353DD7}" type="datetimeFigureOut">
              <a:rPr lang="en-US" smtClean="0"/>
              <a:t>7/22/2019</a:t>
            </a:fld>
            <a:endParaRPr lang="en-US"/>
          </a:p>
        </p:txBody>
      </p:sp>
      <p:sp>
        <p:nvSpPr>
          <p:cNvPr id="5" name="Footer Placeholder 4">
            <a:extLst>
              <a:ext uri="{FF2B5EF4-FFF2-40B4-BE49-F238E27FC236}">
                <a16:creationId xmlns:a16="http://schemas.microsoft.com/office/drawing/2014/main" id="{30303B53-9E2C-47BA-B4B2-955BC8481C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920FC5-0990-47EE-B59A-128A03953588}"/>
              </a:ext>
            </a:extLst>
          </p:cNvPr>
          <p:cNvSpPr>
            <a:spLocks noGrp="1"/>
          </p:cNvSpPr>
          <p:nvPr>
            <p:ph type="sldNum" sz="quarter" idx="12"/>
          </p:nvPr>
        </p:nvSpPr>
        <p:spPr/>
        <p:txBody>
          <a:bodyPr/>
          <a:lstStyle/>
          <a:p>
            <a:fld id="{F0B37AF9-7FFA-437C-8822-3E5ACC5B12BA}" type="slidenum">
              <a:rPr lang="en-US" smtClean="0"/>
              <a:t>‹#›</a:t>
            </a:fld>
            <a:endParaRPr lang="en-US"/>
          </a:p>
        </p:txBody>
      </p:sp>
    </p:spTree>
    <p:extLst>
      <p:ext uri="{BB962C8B-B14F-4D97-AF65-F5344CB8AC3E}">
        <p14:creationId xmlns:p14="http://schemas.microsoft.com/office/powerpoint/2010/main" val="3196233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8C93F-578F-4947-B44F-804D4B6D70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1A5473-D89B-43A2-BACC-D056263A00F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9174F-4E39-4094-A42D-A7E9CD5AD6EE}"/>
              </a:ext>
            </a:extLst>
          </p:cNvPr>
          <p:cNvSpPr>
            <a:spLocks noGrp="1"/>
          </p:cNvSpPr>
          <p:nvPr>
            <p:ph type="dt" sz="half" idx="10"/>
          </p:nvPr>
        </p:nvSpPr>
        <p:spPr/>
        <p:txBody>
          <a:bodyPr/>
          <a:lstStyle/>
          <a:p>
            <a:fld id="{AB05598F-C8CC-456D-86B8-7A228D353DD7}" type="datetimeFigureOut">
              <a:rPr lang="en-US" smtClean="0"/>
              <a:t>7/22/2019</a:t>
            </a:fld>
            <a:endParaRPr lang="en-US"/>
          </a:p>
        </p:txBody>
      </p:sp>
      <p:sp>
        <p:nvSpPr>
          <p:cNvPr id="5" name="Footer Placeholder 4">
            <a:extLst>
              <a:ext uri="{FF2B5EF4-FFF2-40B4-BE49-F238E27FC236}">
                <a16:creationId xmlns:a16="http://schemas.microsoft.com/office/drawing/2014/main" id="{734DD8C6-5206-4FD5-9C28-6DC2051C37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4A7267-1BB0-4D8B-B86C-7FF43C400D38}"/>
              </a:ext>
            </a:extLst>
          </p:cNvPr>
          <p:cNvSpPr>
            <a:spLocks noGrp="1"/>
          </p:cNvSpPr>
          <p:nvPr>
            <p:ph type="sldNum" sz="quarter" idx="12"/>
          </p:nvPr>
        </p:nvSpPr>
        <p:spPr/>
        <p:txBody>
          <a:bodyPr/>
          <a:lstStyle/>
          <a:p>
            <a:fld id="{F0B37AF9-7FFA-437C-8822-3E5ACC5B12BA}" type="slidenum">
              <a:rPr lang="en-US" smtClean="0"/>
              <a:t>‹#›</a:t>
            </a:fld>
            <a:endParaRPr lang="en-US"/>
          </a:p>
        </p:txBody>
      </p:sp>
    </p:spTree>
    <p:extLst>
      <p:ext uri="{BB962C8B-B14F-4D97-AF65-F5344CB8AC3E}">
        <p14:creationId xmlns:p14="http://schemas.microsoft.com/office/powerpoint/2010/main" val="2336963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D5130E-8344-4A5E-9904-0883CF6D1E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D07F6A-54B3-4AAE-AEA6-BA2A63C10D1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5DB332-D979-43F8-9E45-37F183517945}"/>
              </a:ext>
            </a:extLst>
          </p:cNvPr>
          <p:cNvSpPr>
            <a:spLocks noGrp="1"/>
          </p:cNvSpPr>
          <p:nvPr>
            <p:ph type="dt" sz="half" idx="10"/>
          </p:nvPr>
        </p:nvSpPr>
        <p:spPr/>
        <p:txBody>
          <a:bodyPr/>
          <a:lstStyle/>
          <a:p>
            <a:fld id="{AB05598F-C8CC-456D-86B8-7A228D353DD7}" type="datetimeFigureOut">
              <a:rPr lang="en-US" smtClean="0"/>
              <a:t>7/22/2019</a:t>
            </a:fld>
            <a:endParaRPr lang="en-US"/>
          </a:p>
        </p:txBody>
      </p:sp>
      <p:sp>
        <p:nvSpPr>
          <p:cNvPr id="5" name="Footer Placeholder 4">
            <a:extLst>
              <a:ext uri="{FF2B5EF4-FFF2-40B4-BE49-F238E27FC236}">
                <a16:creationId xmlns:a16="http://schemas.microsoft.com/office/drawing/2014/main" id="{759FBAED-8E2E-4BB1-B9AD-0A28527907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172F75-228D-4B84-B3BB-BC0CC404944D}"/>
              </a:ext>
            </a:extLst>
          </p:cNvPr>
          <p:cNvSpPr>
            <a:spLocks noGrp="1"/>
          </p:cNvSpPr>
          <p:nvPr>
            <p:ph type="sldNum" sz="quarter" idx="12"/>
          </p:nvPr>
        </p:nvSpPr>
        <p:spPr/>
        <p:txBody>
          <a:bodyPr/>
          <a:lstStyle/>
          <a:p>
            <a:fld id="{F0B37AF9-7FFA-437C-8822-3E5ACC5B12BA}" type="slidenum">
              <a:rPr lang="en-US" smtClean="0"/>
              <a:t>‹#›</a:t>
            </a:fld>
            <a:endParaRPr lang="en-US"/>
          </a:p>
        </p:txBody>
      </p:sp>
    </p:spTree>
    <p:extLst>
      <p:ext uri="{BB962C8B-B14F-4D97-AF65-F5344CB8AC3E}">
        <p14:creationId xmlns:p14="http://schemas.microsoft.com/office/powerpoint/2010/main" val="53814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D91F9-C2DD-424F-BEAF-CD385CDF84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36CB2B-36DF-46EE-9B2B-D9AE5C4EC50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D875EF-F75C-4CA1-B188-BB3773B85F7C}"/>
              </a:ext>
            </a:extLst>
          </p:cNvPr>
          <p:cNvSpPr>
            <a:spLocks noGrp="1"/>
          </p:cNvSpPr>
          <p:nvPr>
            <p:ph type="dt" sz="half" idx="10"/>
          </p:nvPr>
        </p:nvSpPr>
        <p:spPr/>
        <p:txBody>
          <a:bodyPr/>
          <a:lstStyle/>
          <a:p>
            <a:fld id="{AB05598F-C8CC-456D-86B8-7A228D353DD7}" type="datetimeFigureOut">
              <a:rPr lang="en-US" smtClean="0"/>
              <a:t>7/22/2019</a:t>
            </a:fld>
            <a:endParaRPr lang="en-US"/>
          </a:p>
        </p:txBody>
      </p:sp>
      <p:sp>
        <p:nvSpPr>
          <p:cNvPr id="5" name="Footer Placeholder 4">
            <a:extLst>
              <a:ext uri="{FF2B5EF4-FFF2-40B4-BE49-F238E27FC236}">
                <a16:creationId xmlns:a16="http://schemas.microsoft.com/office/drawing/2014/main" id="{013FEE19-96C6-40BC-8E8E-7575C4C02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6692E8-C00E-4640-8962-B0720443150C}"/>
              </a:ext>
            </a:extLst>
          </p:cNvPr>
          <p:cNvSpPr>
            <a:spLocks noGrp="1"/>
          </p:cNvSpPr>
          <p:nvPr>
            <p:ph type="sldNum" sz="quarter" idx="12"/>
          </p:nvPr>
        </p:nvSpPr>
        <p:spPr/>
        <p:txBody>
          <a:bodyPr/>
          <a:lstStyle/>
          <a:p>
            <a:fld id="{F0B37AF9-7FFA-437C-8822-3E5ACC5B12BA}" type="slidenum">
              <a:rPr lang="en-US" smtClean="0"/>
              <a:t>‹#›</a:t>
            </a:fld>
            <a:endParaRPr lang="en-US"/>
          </a:p>
        </p:txBody>
      </p:sp>
    </p:spTree>
    <p:extLst>
      <p:ext uri="{BB962C8B-B14F-4D97-AF65-F5344CB8AC3E}">
        <p14:creationId xmlns:p14="http://schemas.microsoft.com/office/powerpoint/2010/main" val="3416217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A8DE6-EB57-4545-823D-4C517B09BA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6EDD4C-E82F-42C8-B138-1F2C09E116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4D05338-E406-422E-830F-6D8D7F6B7B47}"/>
              </a:ext>
            </a:extLst>
          </p:cNvPr>
          <p:cNvSpPr>
            <a:spLocks noGrp="1"/>
          </p:cNvSpPr>
          <p:nvPr>
            <p:ph type="dt" sz="half" idx="10"/>
          </p:nvPr>
        </p:nvSpPr>
        <p:spPr/>
        <p:txBody>
          <a:bodyPr/>
          <a:lstStyle/>
          <a:p>
            <a:fld id="{AB05598F-C8CC-456D-86B8-7A228D353DD7}" type="datetimeFigureOut">
              <a:rPr lang="en-US" smtClean="0"/>
              <a:t>7/22/2019</a:t>
            </a:fld>
            <a:endParaRPr lang="en-US"/>
          </a:p>
        </p:txBody>
      </p:sp>
      <p:sp>
        <p:nvSpPr>
          <p:cNvPr id="5" name="Footer Placeholder 4">
            <a:extLst>
              <a:ext uri="{FF2B5EF4-FFF2-40B4-BE49-F238E27FC236}">
                <a16:creationId xmlns:a16="http://schemas.microsoft.com/office/drawing/2014/main" id="{799A20C3-AB3C-46EE-BB17-06B66FB4EC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D6016C-1977-4EEE-AFD4-17485BB22ACF}"/>
              </a:ext>
            </a:extLst>
          </p:cNvPr>
          <p:cNvSpPr>
            <a:spLocks noGrp="1"/>
          </p:cNvSpPr>
          <p:nvPr>
            <p:ph type="sldNum" sz="quarter" idx="12"/>
          </p:nvPr>
        </p:nvSpPr>
        <p:spPr/>
        <p:txBody>
          <a:bodyPr/>
          <a:lstStyle/>
          <a:p>
            <a:fld id="{F0B37AF9-7FFA-437C-8822-3E5ACC5B12BA}" type="slidenum">
              <a:rPr lang="en-US" smtClean="0"/>
              <a:t>‹#›</a:t>
            </a:fld>
            <a:endParaRPr lang="en-US"/>
          </a:p>
        </p:txBody>
      </p:sp>
    </p:spTree>
    <p:extLst>
      <p:ext uri="{BB962C8B-B14F-4D97-AF65-F5344CB8AC3E}">
        <p14:creationId xmlns:p14="http://schemas.microsoft.com/office/powerpoint/2010/main" val="2235911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1CAA9-2882-4452-9FFC-E2521D7907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98EE44-F8E9-4CFF-A92F-46D97F52BA6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2A8FDC-AB11-4AD5-BFC3-A8A45ED5AD1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5D7C18-92EF-4852-834F-0533027AA912}"/>
              </a:ext>
            </a:extLst>
          </p:cNvPr>
          <p:cNvSpPr>
            <a:spLocks noGrp="1"/>
          </p:cNvSpPr>
          <p:nvPr>
            <p:ph type="dt" sz="half" idx="10"/>
          </p:nvPr>
        </p:nvSpPr>
        <p:spPr/>
        <p:txBody>
          <a:bodyPr/>
          <a:lstStyle/>
          <a:p>
            <a:fld id="{AB05598F-C8CC-456D-86B8-7A228D353DD7}" type="datetimeFigureOut">
              <a:rPr lang="en-US" smtClean="0"/>
              <a:t>7/22/2019</a:t>
            </a:fld>
            <a:endParaRPr lang="en-US"/>
          </a:p>
        </p:txBody>
      </p:sp>
      <p:sp>
        <p:nvSpPr>
          <p:cNvPr id="6" name="Footer Placeholder 5">
            <a:extLst>
              <a:ext uri="{FF2B5EF4-FFF2-40B4-BE49-F238E27FC236}">
                <a16:creationId xmlns:a16="http://schemas.microsoft.com/office/drawing/2014/main" id="{2CED30EB-9EE3-4F75-BB91-676308523E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F8DD03-4AE6-4068-A225-01744564DBDA}"/>
              </a:ext>
            </a:extLst>
          </p:cNvPr>
          <p:cNvSpPr>
            <a:spLocks noGrp="1"/>
          </p:cNvSpPr>
          <p:nvPr>
            <p:ph type="sldNum" sz="quarter" idx="12"/>
          </p:nvPr>
        </p:nvSpPr>
        <p:spPr/>
        <p:txBody>
          <a:bodyPr/>
          <a:lstStyle/>
          <a:p>
            <a:fld id="{F0B37AF9-7FFA-437C-8822-3E5ACC5B12BA}" type="slidenum">
              <a:rPr lang="en-US" smtClean="0"/>
              <a:t>‹#›</a:t>
            </a:fld>
            <a:endParaRPr lang="en-US"/>
          </a:p>
        </p:txBody>
      </p:sp>
    </p:spTree>
    <p:extLst>
      <p:ext uri="{BB962C8B-B14F-4D97-AF65-F5344CB8AC3E}">
        <p14:creationId xmlns:p14="http://schemas.microsoft.com/office/powerpoint/2010/main" val="916675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69A62-1B23-4CB0-89C4-38AEC8EBA0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D8AE93-9AF2-412B-A228-2A23FA4503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2BBCB4C-2C0F-4B58-AB7B-52C59E52543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35902E-AE4D-47B8-8757-66B4BCD318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78B40AC-1EC4-4864-8972-A733AA5F468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CAF6D8-992E-43A1-B748-8D7D22EE5CE1}"/>
              </a:ext>
            </a:extLst>
          </p:cNvPr>
          <p:cNvSpPr>
            <a:spLocks noGrp="1"/>
          </p:cNvSpPr>
          <p:nvPr>
            <p:ph type="dt" sz="half" idx="10"/>
          </p:nvPr>
        </p:nvSpPr>
        <p:spPr/>
        <p:txBody>
          <a:bodyPr/>
          <a:lstStyle/>
          <a:p>
            <a:fld id="{AB05598F-C8CC-456D-86B8-7A228D353DD7}" type="datetimeFigureOut">
              <a:rPr lang="en-US" smtClean="0"/>
              <a:t>7/22/2019</a:t>
            </a:fld>
            <a:endParaRPr lang="en-US"/>
          </a:p>
        </p:txBody>
      </p:sp>
      <p:sp>
        <p:nvSpPr>
          <p:cNvPr id="8" name="Footer Placeholder 7">
            <a:extLst>
              <a:ext uri="{FF2B5EF4-FFF2-40B4-BE49-F238E27FC236}">
                <a16:creationId xmlns:a16="http://schemas.microsoft.com/office/drawing/2014/main" id="{BDD4D51D-732A-4843-82CF-15B5B19F62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33FAE9-AEA2-43FB-ABEF-42B9BDCED132}"/>
              </a:ext>
            </a:extLst>
          </p:cNvPr>
          <p:cNvSpPr>
            <a:spLocks noGrp="1"/>
          </p:cNvSpPr>
          <p:nvPr>
            <p:ph type="sldNum" sz="quarter" idx="12"/>
          </p:nvPr>
        </p:nvSpPr>
        <p:spPr/>
        <p:txBody>
          <a:bodyPr/>
          <a:lstStyle/>
          <a:p>
            <a:fld id="{F0B37AF9-7FFA-437C-8822-3E5ACC5B12BA}" type="slidenum">
              <a:rPr lang="en-US" smtClean="0"/>
              <a:t>‹#›</a:t>
            </a:fld>
            <a:endParaRPr lang="en-US"/>
          </a:p>
        </p:txBody>
      </p:sp>
    </p:spTree>
    <p:extLst>
      <p:ext uri="{BB962C8B-B14F-4D97-AF65-F5344CB8AC3E}">
        <p14:creationId xmlns:p14="http://schemas.microsoft.com/office/powerpoint/2010/main" val="2621323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35892-1E76-4785-94F3-461ACB6DB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2A5FA4-F2AE-4586-BCBC-F1CEC0792D67}"/>
              </a:ext>
            </a:extLst>
          </p:cNvPr>
          <p:cNvSpPr>
            <a:spLocks noGrp="1"/>
          </p:cNvSpPr>
          <p:nvPr>
            <p:ph type="dt" sz="half" idx="10"/>
          </p:nvPr>
        </p:nvSpPr>
        <p:spPr/>
        <p:txBody>
          <a:bodyPr/>
          <a:lstStyle/>
          <a:p>
            <a:fld id="{AB05598F-C8CC-456D-86B8-7A228D353DD7}" type="datetimeFigureOut">
              <a:rPr lang="en-US" smtClean="0"/>
              <a:t>7/22/2019</a:t>
            </a:fld>
            <a:endParaRPr lang="en-US"/>
          </a:p>
        </p:txBody>
      </p:sp>
      <p:sp>
        <p:nvSpPr>
          <p:cNvPr id="4" name="Footer Placeholder 3">
            <a:extLst>
              <a:ext uri="{FF2B5EF4-FFF2-40B4-BE49-F238E27FC236}">
                <a16:creationId xmlns:a16="http://schemas.microsoft.com/office/drawing/2014/main" id="{B40D3ED3-7815-4690-A68D-3786837CAA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FADFAA-376B-433D-9D79-B55445DD1292}"/>
              </a:ext>
            </a:extLst>
          </p:cNvPr>
          <p:cNvSpPr>
            <a:spLocks noGrp="1"/>
          </p:cNvSpPr>
          <p:nvPr>
            <p:ph type="sldNum" sz="quarter" idx="12"/>
          </p:nvPr>
        </p:nvSpPr>
        <p:spPr/>
        <p:txBody>
          <a:bodyPr/>
          <a:lstStyle/>
          <a:p>
            <a:fld id="{F0B37AF9-7FFA-437C-8822-3E5ACC5B12BA}" type="slidenum">
              <a:rPr lang="en-US" smtClean="0"/>
              <a:t>‹#›</a:t>
            </a:fld>
            <a:endParaRPr lang="en-US"/>
          </a:p>
        </p:txBody>
      </p:sp>
    </p:spTree>
    <p:extLst>
      <p:ext uri="{BB962C8B-B14F-4D97-AF65-F5344CB8AC3E}">
        <p14:creationId xmlns:p14="http://schemas.microsoft.com/office/powerpoint/2010/main" val="1110703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05B4F4-59CC-42D3-9A32-C935FDDCBE6E}"/>
              </a:ext>
            </a:extLst>
          </p:cNvPr>
          <p:cNvSpPr>
            <a:spLocks noGrp="1"/>
          </p:cNvSpPr>
          <p:nvPr>
            <p:ph type="dt" sz="half" idx="10"/>
          </p:nvPr>
        </p:nvSpPr>
        <p:spPr/>
        <p:txBody>
          <a:bodyPr/>
          <a:lstStyle/>
          <a:p>
            <a:fld id="{AB05598F-C8CC-456D-86B8-7A228D353DD7}" type="datetimeFigureOut">
              <a:rPr lang="en-US" smtClean="0"/>
              <a:t>7/22/2019</a:t>
            </a:fld>
            <a:endParaRPr lang="en-US"/>
          </a:p>
        </p:txBody>
      </p:sp>
      <p:sp>
        <p:nvSpPr>
          <p:cNvPr id="3" name="Footer Placeholder 2">
            <a:extLst>
              <a:ext uri="{FF2B5EF4-FFF2-40B4-BE49-F238E27FC236}">
                <a16:creationId xmlns:a16="http://schemas.microsoft.com/office/drawing/2014/main" id="{7B8E9222-2DA3-42F9-ACDB-614A57D2EA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8AEACF-DE1B-47F4-A163-620DDD5319D9}"/>
              </a:ext>
            </a:extLst>
          </p:cNvPr>
          <p:cNvSpPr>
            <a:spLocks noGrp="1"/>
          </p:cNvSpPr>
          <p:nvPr>
            <p:ph type="sldNum" sz="quarter" idx="12"/>
          </p:nvPr>
        </p:nvSpPr>
        <p:spPr/>
        <p:txBody>
          <a:bodyPr/>
          <a:lstStyle/>
          <a:p>
            <a:fld id="{F0B37AF9-7FFA-437C-8822-3E5ACC5B12BA}" type="slidenum">
              <a:rPr lang="en-US" smtClean="0"/>
              <a:t>‹#›</a:t>
            </a:fld>
            <a:endParaRPr lang="en-US"/>
          </a:p>
        </p:txBody>
      </p:sp>
    </p:spTree>
    <p:extLst>
      <p:ext uri="{BB962C8B-B14F-4D97-AF65-F5344CB8AC3E}">
        <p14:creationId xmlns:p14="http://schemas.microsoft.com/office/powerpoint/2010/main" val="3691129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423C0-6D4D-46D3-91E0-75C22DAEB3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F143B4-AFDD-4501-AFAE-F97847DF4A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5A95F2-9173-48D9-8C0E-1E7A12C3B5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EB4CB5D-5177-4084-BC7D-E193ECF79F93}"/>
              </a:ext>
            </a:extLst>
          </p:cNvPr>
          <p:cNvSpPr>
            <a:spLocks noGrp="1"/>
          </p:cNvSpPr>
          <p:nvPr>
            <p:ph type="dt" sz="half" idx="10"/>
          </p:nvPr>
        </p:nvSpPr>
        <p:spPr/>
        <p:txBody>
          <a:bodyPr/>
          <a:lstStyle/>
          <a:p>
            <a:fld id="{AB05598F-C8CC-456D-86B8-7A228D353DD7}" type="datetimeFigureOut">
              <a:rPr lang="en-US" smtClean="0"/>
              <a:t>7/22/2019</a:t>
            </a:fld>
            <a:endParaRPr lang="en-US"/>
          </a:p>
        </p:txBody>
      </p:sp>
      <p:sp>
        <p:nvSpPr>
          <p:cNvPr id="6" name="Footer Placeholder 5">
            <a:extLst>
              <a:ext uri="{FF2B5EF4-FFF2-40B4-BE49-F238E27FC236}">
                <a16:creationId xmlns:a16="http://schemas.microsoft.com/office/drawing/2014/main" id="{2325E876-E0DA-435B-8825-387B1E5EDE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70F5DB-4654-4A0C-86E5-FBA8DE084257}"/>
              </a:ext>
            </a:extLst>
          </p:cNvPr>
          <p:cNvSpPr>
            <a:spLocks noGrp="1"/>
          </p:cNvSpPr>
          <p:nvPr>
            <p:ph type="sldNum" sz="quarter" idx="12"/>
          </p:nvPr>
        </p:nvSpPr>
        <p:spPr/>
        <p:txBody>
          <a:bodyPr/>
          <a:lstStyle/>
          <a:p>
            <a:fld id="{F0B37AF9-7FFA-437C-8822-3E5ACC5B12BA}" type="slidenum">
              <a:rPr lang="en-US" smtClean="0"/>
              <a:t>‹#›</a:t>
            </a:fld>
            <a:endParaRPr lang="en-US"/>
          </a:p>
        </p:txBody>
      </p:sp>
    </p:spTree>
    <p:extLst>
      <p:ext uri="{BB962C8B-B14F-4D97-AF65-F5344CB8AC3E}">
        <p14:creationId xmlns:p14="http://schemas.microsoft.com/office/powerpoint/2010/main" val="2326045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72EF3-A872-4284-A987-0F533CFD25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22861A-23FB-4901-9F66-2D8B12D365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032F18-4A70-4B66-9EB2-A2FB67DAAC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F3998F-9596-4503-BDF7-E4A1969735F1}"/>
              </a:ext>
            </a:extLst>
          </p:cNvPr>
          <p:cNvSpPr>
            <a:spLocks noGrp="1"/>
          </p:cNvSpPr>
          <p:nvPr>
            <p:ph type="dt" sz="half" idx="10"/>
          </p:nvPr>
        </p:nvSpPr>
        <p:spPr/>
        <p:txBody>
          <a:bodyPr/>
          <a:lstStyle/>
          <a:p>
            <a:fld id="{AB05598F-C8CC-456D-86B8-7A228D353DD7}" type="datetimeFigureOut">
              <a:rPr lang="en-US" smtClean="0"/>
              <a:t>7/22/2019</a:t>
            </a:fld>
            <a:endParaRPr lang="en-US"/>
          </a:p>
        </p:txBody>
      </p:sp>
      <p:sp>
        <p:nvSpPr>
          <p:cNvPr id="6" name="Footer Placeholder 5">
            <a:extLst>
              <a:ext uri="{FF2B5EF4-FFF2-40B4-BE49-F238E27FC236}">
                <a16:creationId xmlns:a16="http://schemas.microsoft.com/office/drawing/2014/main" id="{6C0A064B-32ED-4523-A7F1-0D1A5C5107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7B89A9-51CC-473F-B60F-7A2523539177}"/>
              </a:ext>
            </a:extLst>
          </p:cNvPr>
          <p:cNvSpPr>
            <a:spLocks noGrp="1"/>
          </p:cNvSpPr>
          <p:nvPr>
            <p:ph type="sldNum" sz="quarter" idx="12"/>
          </p:nvPr>
        </p:nvSpPr>
        <p:spPr/>
        <p:txBody>
          <a:bodyPr/>
          <a:lstStyle/>
          <a:p>
            <a:fld id="{F0B37AF9-7FFA-437C-8822-3E5ACC5B12BA}" type="slidenum">
              <a:rPr lang="en-US" smtClean="0"/>
              <a:t>‹#›</a:t>
            </a:fld>
            <a:endParaRPr lang="en-US"/>
          </a:p>
        </p:txBody>
      </p:sp>
    </p:spTree>
    <p:extLst>
      <p:ext uri="{BB962C8B-B14F-4D97-AF65-F5344CB8AC3E}">
        <p14:creationId xmlns:p14="http://schemas.microsoft.com/office/powerpoint/2010/main" val="625369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A1037C-6C13-4EBA-BA0B-CB27D6203F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71C8C6-F4C3-46E7-9EAE-80F700C951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864061-9497-4657-B0D6-EC4740FD5B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05598F-C8CC-456D-86B8-7A228D353DD7}" type="datetimeFigureOut">
              <a:rPr lang="en-US" smtClean="0"/>
              <a:t>7/22/2019</a:t>
            </a:fld>
            <a:endParaRPr lang="en-US"/>
          </a:p>
        </p:txBody>
      </p:sp>
      <p:sp>
        <p:nvSpPr>
          <p:cNvPr id="5" name="Footer Placeholder 4">
            <a:extLst>
              <a:ext uri="{FF2B5EF4-FFF2-40B4-BE49-F238E27FC236}">
                <a16:creationId xmlns:a16="http://schemas.microsoft.com/office/drawing/2014/main" id="{E5455749-4633-4A6E-A7F9-5F254C0FC7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8DB99B-5C3B-4055-9632-BA6723CACB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B37AF9-7FFA-437C-8822-3E5ACC5B12BA}" type="slidenum">
              <a:rPr lang="en-US" smtClean="0"/>
              <a:t>‹#›</a:t>
            </a:fld>
            <a:endParaRPr lang="en-US"/>
          </a:p>
        </p:txBody>
      </p:sp>
    </p:spTree>
    <p:extLst>
      <p:ext uri="{BB962C8B-B14F-4D97-AF65-F5344CB8AC3E}">
        <p14:creationId xmlns:p14="http://schemas.microsoft.com/office/powerpoint/2010/main" val="3366575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8000" b="-68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9CB475-9A0C-404C-B450-D9BE165E75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152" y="858569"/>
            <a:ext cx="3355848" cy="5731764"/>
          </a:xfrm>
          <a:prstGeom prst="rect">
            <a:avLst/>
          </a:prstGeom>
        </p:spPr>
      </p:pic>
      <p:pic>
        <p:nvPicPr>
          <p:cNvPr id="5" name="Picture 4">
            <a:extLst>
              <a:ext uri="{FF2B5EF4-FFF2-40B4-BE49-F238E27FC236}">
                <a16:creationId xmlns:a16="http://schemas.microsoft.com/office/drawing/2014/main" id="{BB2BCA87-9885-46E4-BB53-55B5CE46F7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723" y="1582863"/>
            <a:ext cx="3481845" cy="4654550"/>
          </a:xfrm>
          <a:prstGeom prst="rect">
            <a:avLst/>
          </a:prstGeom>
        </p:spPr>
      </p:pic>
      <p:sp>
        <p:nvSpPr>
          <p:cNvPr id="2" name="Title 1">
            <a:extLst>
              <a:ext uri="{FF2B5EF4-FFF2-40B4-BE49-F238E27FC236}">
                <a16:creationId xmlns:a16="http://schemas.microsoft.com/office/drawing/2014/main" id="{7721D7C1-E81A-45CF-9276-8EEF80CC499A}"/>
              </a:ext>
            </a:extLst>
          </p:cNvPr>
          <p:cNvSpPr>
            <a:spLocks noGrp="1"/>
          </p:cNvSpPr>
          <p:nvPr>
            <p:ph type="ctrTitle"/>
          </p:nvPr>
        </p:nvSpPr>
        <p:spPr>
          <a:xfrm>
            <a:off x="1524000" y="2407297"/>
            <a:ext cx="9144000" cy="1102665"/>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0000"/>
          </a:bodyPr>
          <a:lstStyle/>
          <a:p>
            <a:br>
              <a:rPr lang="en-US" dirty="0"/>
            </a:br>
            <a:r>
              <a:rPr lang="en-US" dirty="0"/>
              <a:t> </a:t>
            </a:r>
            <a:r>
              <a:rPr lang="en-US" sz="2700" b="1" dirty="0"/>
              <a:t>CNH2-L Cultural, social, and economic responses and adaptations to a semi-arid environment over the past millennium. </a:t>
            </a:r>
            <a:endParaRPr lang="en-US" sz="2700" dirty="0"/>
          </a:p>
        </p:txBody>
      </p:sp>
      <p:sp>
        <p:nvSpPr>
          <p:cNvPr id="3" name="Subtitle 2">
            <a:extLst>
              <a:ext uri="{FF2B5EF4-FFF2-40B4-BE49-F238E27FC236}">
                <a16:creationId xmlns:a16="http://schemas.microsoft.com/office/drawing/2014/main" id="{5DACF1DD-5CD6-4FC5-8728-973ED15E70D4}"/>
              </a:ext>
            </a:extLst>
          </p:cNvPr>
          <p:cNvSpPr>
            <a:spLocks noGrp="1"/>
          </p:cNvSpPr>
          <p:nvPr>
            <p:ph type="subTitle" idx="1"/>
          </p:nvPr>
        </p:nvSpPr>
        <p:spPr>
          <a:xfrm>
            <a:off x="1729273" y="5178911"/>
            <a:ext cx="9144000" cy="45677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en-US" dirty="0"/>
              <a:t>Proposal organizational meeting</a:t>
            </a:r>
          </a:p>
        </p:txBody>
      </p:sp>
    </p:spTree>
    <p:extLst>
      <p:ext uri="{BB962C8B-B14F-4D97-AF65-F5344CB8AC3E}">
        <p14:creationId xmlns:p14="http://schemas.microsoft.com/office/powerpoint/2010/main" val="1141306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D3FFFA32-D9F4-4AF9-A025-CD128AC85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57022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9">
            <a:extLst>
              <a:ext uri="{FF2B5EF4-FFF2-40B4-BE49-F238E27FC236}">
                <a16:creationId xmlns:a16="http://schemas.microsoft.com/office/drawing/2014/main" id="{2823A416-999C-4FA3-A853-0AE48404B5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08676"/>
            <a:ext cx="12192000" cy="3049325"/>
            <a:chOff x="0" y="3808676"/>
            <a:chExt cx="12192000" cy="3049325"/>
          </a:xfrm>
        </p:grpSpPr>
        <p:pic>
          <p:nvPicPr>
            <p:cNvPr id="11" name="Picture 10">
              <a:extLst>
                <a:ext uri="{FF2B5EF4-FFF2-40B4-BE49-F238E27FC236}">
                  <a16:creationId xmlns:a16="http://schemas.microsoft.com/office/drawing/2014/main" id="{9362F656-1A8D-4BA3-BA72-92332E75DB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t="45716" b="9820"/>
            <a:stretch>
              <a:fillRect/>
            </a:stretch>
          </p:blipFill>
          <p:spPr>
            <a:xfrm>
              <a:off x="0" y="3808676"/>
              <a:ext cx="12192000" cy="3049325"/>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12" name="Oval 11">
              <a:extLst>
                <a:ext uri="{FF2B5EF4-FFF2-40B4-BE49-F238E27FC236}">
                  <a16:creationId xmlns:a16="http://schemas.microsoft.com/office/drawing/2014/main" id="{9338807D-FB66-4E3A-9CF0-786662C4A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7339" y="5375082"/>
              <a:ext cx="373711" cy="40551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47BA685C-1550-44E6-AB8B-E6E2947F97C8}"/>
              </a:ext>
            </a:extLst>
          </p:cNvPr>
          <p:cNvSpPr>
            <a:spLocks noGrp="1"/>
          </p:cNvSpPr>
          <p:nvPr>
            <p:ph idx="1"/>
          </p:nvPr>
        </p:nvSpPr>
        <p:spPr>
          <a:xfrm>
            <a:off x="1179226" y="872046"/>
            <a:ext cx="9833548" cy="2945574"/>
          </a:xfrm>
        </p:spPr>
        <p:txBody>
          <a:bodyPr anchor="ctr">
            <a:normAutofit/>
          </a:bodyPr>
          <a:lstStyle/>
          <a:p>
            <a:r>
              <a:rPr lang="en-US" sz="2400">
                <a:solidFill>
                  <a:srgbClr val="FFFFFF"/>
                </a:solidFill>
              </a:rPr>
              <a:t>Bob lister and others collected archaeological wood samples from numerous sites in the northern Sierra Madre</a:t>
            </a:r>
          </a:p>
        </p:txBody>
      </p:sp>
    </p:spTree>
    <p:extLst>
      <p:ext uri="{BB962C8B-B14F-4D97-AF65-F5344CB8AC3E}">
        <p14:creationId xmlns:p14="http://schemas.microsoft.com/office/powerpoint/2010/main" val="493219302"/>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D96F5FD-EF41-4326-9521-28C7CF0361CA}"/>
              </a:ext>
            </a:extLst>
          </p:cNvPr>
          <p:cNvPicPr>
            <a:picLocks noChangeAspect="1"/>
          </p:cNvPicPr>
          <p:nvPr/>
        </p:nvPicPr>
        <p:blipFill rotWithShape="1">
          <a:blip r:embed="rId2">
            <a:extLst>
              <a:ext uri="{28A0092B-C50C-407E-A947-70E740481C1C}">
                <a14:useLocalDpi xmlns:a14="http://schemas.microsoft.com/office/drawing/2010/main" val="0"/>
              </a:ext>
            </a:extLst>
          </a:blip>
          <a:srcRect t="11613" r="1" b="20272"/>
          <a:stretch/>
        </p:blipFill>
        <p:spPr>
          <a:xfrm>
            <a:off x="643467" y="643467"/>
            <a:ext cx="10905066" cy="5571066"/>
          </a:xfrm>
          <a:prstGeom prst="rect">
            <a:avLst/>
          </a:prstGeom>
        </p:spPr>
      </p:pic>
      <p:sp>
        <p:nvSpPr>
          <p:cNvPr id="14" name="Rectangle 13">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959014C-D350-4801-993C-9360B31856E9}"/>
              </a:ext>
            </a:extLst>
          </p:cNvPr>
          <p:cNvSpPr txBox="1"/>
          <p:nvPr/>
        </p:nvSpPr>
        <p:spPr>
          <a:xfrm>
            <a:off x="4861249" y="5807879"/>
            <a:ext cx="2171107" cy="369332"/>
          </a:xfrm>
          <a:prstGeom prst="rect">
            <a:avLst/>
          </a:prstGeom>
          <a:noFill/>
        </p:spPr>
        <p:txBody>
          <a:bodyPr wrap="none" rtlCol="0">
            <a:spAutoFit/>
          </a:bodyPr>
          <a:lstStyle/>
          <a:p>
            <a:r>
              <a:rPr lang="en-US" dirty="0"/>
              <a:t>Olla Cave, Chihuahua</a:t>
            </a:r>
          </a:p>
        </p:txBody>
      </p:sp>
    </p:spTree>
    <p:extLst>
      <p:ext uri="{BB962C8B-B14F-4D97-AF65-F5344CB8AC3E}">
        <p14:creationId xmlns:p14="http://schemas.microsoft.com/office/powerpoint/2010/main" val="196688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31DBD32-AF89-4DE0-923C-535876376A6F}"/>
              </a:ext>
            </a:extLst>
          </p:cNvPr>
          <p:cNvPicPr>
            <a:picLocks noChangeAspect="1"/>
          </p:cNvPicPr>
          <p:nvPr/>
        </p:nvPicPr>
        <p:blipFill rotWithShape="1">
          <a:blip r:embed="rId2">
            <a:extLst>
              <a:ext uri="{28A0092B-C50C-407E-A947-70E740481C1C}">
                <a14:useLocalDpi xmlns:a14="http://schemas.microsoft.com/office/drawing/2010/main" val="0"/>
              </a:ext>
            </a:extLst>
          </a:blip>
          <a:srcRect t="9975" r="1" b="21910"/>
          <a:stretch/>
        </p:blipFill>
        <p:spPr>
          <a:xfrm>
            <a:off x="643467" y="643467"/>
            <a:ext cx="10905066" cy="5571066"/>
          </a:xfrm>
          <a:prstGeom prst="rect">
            <a:avLst/>
          </a:prstGeom>
        </p:spPr>
      </p:pic>
      <p:sp>
        <p:nvSpPr>
          <p:cNvPr id="12" name="Rectangle 11">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CB018B3-B1AA-4177-83E8-D32096C7B460}"/>
              </a:ext>
            </a:extLst>
          </p:cNvPr>
          <p:cNvSpPr txBox="1"/>
          <p:nvPr/>
        </p:nvSpPr>
        <p:spPr>
          <a:xfrm>
            <a:off x="4357396" y="5817209"/>
            <a:ext cx="2852384" cy="369332"/>
          </a:xfrm>
          <a:prstGeom prst="rect">
            <a:avLst/>
          </a:prstGeom>
          <a:noFill/>
        </p:spPr>
        <p:txBody>
          <a:bodyPr wrap="none" rtlCol="0">
            <a:spAutoFit/>
          </a:bodyPr>
          <a:lstStyle/>
          <a:p>
            <a:r>
              <a:rPr lang="en-US" dirty="0" err="1"/>
              <a:t>Cuaranta</a:t>
            </a:r>
            <a:r>
              <a:rPr lang="en-US" dirty="0"/>
              <a:t> Casitas, Chihuahua</a:t>
            </a:r>
          </a:p>
        </p:txBody>
      </p:sp>
    </p:spTree>
    <p:extLst>
      <p:ext uri="{BB962C8B-B14F-4D97-AF65-F5344CB8AC3E}">
        <p14:creationId xmlns:p14="http://schemas.microsoft.com/office/powerpoint/2010/main" val="636644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CCBA6-5A94-48AF-AA00-B7654212B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1690" y="143785"/>
            <a:ext cx="5025568" cy="6570429"/>
          </a:xfrm>
          <a:prstGeom prst="rect">
            <a:avLst/>
          </a:prstGeom>
        </p:spPr>
      </p:pic>
      <p:pic>
        <p:nvPicPr>
          <p:cNvPr id="7" name="Picture 6">
            <a:extLst>
              <a:ext uri="{FF2B5EF4-FFF2-40B4-BE49-F238E27FC236}">
                <a16:creationId xmlns:a16="http://schemas.microsoft.com/office/drawing/2014/main" id="{16EFE5AB-B196-4C7E-B462-D67BC0EA55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360" y="428978"/>
            <a:ext cx="6600377" cy="4851823"/>
          </a:xfrm>
          <a:prstGeom prst="rect">
            <a:avLst/>
          </a:prstGeom>
        </p:spPr>
      </p:pic>
      <p:sp>
        <p:nvSpPr>
          <p:cNvPr id="8" name="TextBox 7">
            <a:extLst>
              <a:ext uri="{FF2B5EF4-FFF2-40B4-BE49-F238E27FC236}">
                <a16:creationId xmlns:a16="http://schemas.microsoft.com/office/drawing/2014/main" id="{6F5A50C6-8372-4C87-9027-C2D050A46597}"/>
              </a:ext>
            </a:extLst>
          </p:cNvPr>
          <p:cNvSpPr txBox="1"/>
          <p:nvPr/>
        </p:nvSpPr>
        <p:spPr>
          <a:xfrm>
            <a:off x="144742" y="5814123"/>
            <a:ext cx="6736139" cy="369332"/>
          </a:xfrm>
          <a:prstGeom prst="rect">
            <a:avLst/>
          </a:prstGeom>
          <a:noFill/>
        </p:spPr>
        <p:txBody>
          <a:bodyPr wrap="none" rtlCol="0">
            <a:spAutoFit/>
          </a:bodyPr>
          <a:lstStyle/>
          <a:p>
            <a:r>
              <a:rPr lang="en-US" dirty="0"/>
              <a:t>Tom Harlan, 1961, sampling living trees for the Casas Grandes project.</a:t>
            </a:r>
          </a:p>
        </p:txBody>
      </p:sp>
    </p:spTree>
    <p:extLst>
      <p:ext uri="{BB962C8B-B14F-4D97-AF65-F5344CB8AC3E}">
        <p14:creationId xmlns:p14="http://schemas.microsoft.com/office/powerpoint/2010/main" val="1105282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24B5917-B388-4AC4-886E-7E589951EA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7344" y="643467"/>
            <a:ext cx="8637311" cy="5571066"/>
          </a:xfrm>
          <a:prstGeom prst="rect">
            <a:avLst/>
          </a:prstGeom>
        </p:spPr>
      </p:pic>
      <p:sp>
        <p:nvSpPr>
          <p:cNvPr id="8" name="TextBox 7">
            <a:extLst>
              <a:ext uri="{FF2B5EF4-FFF2-40B4-BE49-F238E27FC236}">
                <a16:creationId xmlns:a16="http://schemas.microsoft.com/office/drawing/2014/main" id="{A0A3D601-F936-4195-9D93-57345F577880}"/>
              </a:ext>
            </a:extLst>
          </p:cNvPr>
          <p:cNvSpPr txBox="1"/>
          <p:nvPr/>
        </p:nvSpPr>
        <p:spPr>
          <a:xfrm>
            <a:off x="4683967" y="5845201"/>
            <a:ext cx="2552174" cy="369332"/>
          </a:xfrm>
          <a:prstGeom prst="rect">
            <a:avLst/>
          </a:prstGeom>
          <a:noFill/>
        </p:spPr>
        <p:txBody>
          <a:bodyPr wrap="none" rtlCol="0">
            <a:spAutoFit/>
          </a:bodyPr>
          <a:lstStyle/>
          <a:p>
            <a:r>
              <a:rPr lang="en-US" dirty="0" err="1"/>
              <a:t>Paquime</a:t>
            </a:r>
            <a:r>
              <a:rPr lang="en-US" dirty="0"/>
              <a:t> ruin, Chihuahua</a:t>
            </a:r>
          </a:p>
        </p:txBody>
      </p:sp>
    </p:spTree>
    <p:extLst>
      <p:ext uri="{BB962C8B-B14F-4D97-AF65-F5344CB8AC3E}">
        <p14:creationId xmlns:p14="http://schemas.microsoft.com/office/powerpoint/2010/main" val="645019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E8017F-5F57-4D37-B93E-B253CF868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384048"/>
            <a:ext cx="5181600" cy="6089904"/>
          </a:xfrm>
          <a:prstGeom prst="rect">
            <a:avLst/>
          </a:prstGeom>
        </p:spPr>
      </p:pic>
      <p:sp>
        <p:nvSpPr>
          <p:cNvPr id="6" name="TextBox 5">
            <a:extLst>
              <a:ext uri="{FF2B5EF4-FFF2-40B4-BE49-F238E27FC236}">
                <a16:creationId xmlns:a16="http://schemas.microsoft.com/office/drawing/2014/main" id="{DF6341B0-90CF-4DF2-ACE0-24332BE748CF}"/>
              </a:ext>
            </a:extLst>
          </p:cNvPr>
          <p:cNvSpPr txBox="1"/>
          <p:nvPr/>
        </p:nvSpPr>
        <p:spPr>
          <a:xfrm>
            <a:off x="380251" y="1811060"/>
            <a:ext cx="2915735" cy="1477328"/>
          </a:xfrm>
          <a:prstGeom prst="rect">
            <a:avLst/>
          </a:prstGeom>
          <a:noFill/>
        </p:spPr>
        <p:txBody>
          <a:bodyPr wrap="none" rtlCol="0">
            <a:spAutoFit/>
          </a:bodyPr>
          <a:lstStyle/>
          <a:p>
            <a:r>
              <a:rPr lang="en-US" dirty="0"/>
              <a:t>Reconstruction of the</a:t>
            </a:r>
          </a:p>
          <a:p>
            <a:r>
              <a:rPr lang="en-US" dirty="0" err="1"/>
              <a:t>Paquime</a:t>
            </a:r>
            <a:r>
              <a:rPr lang="en-US" dirty="0"/>
              <a:t> archaeological site</a:t>
            </a:r>
          </a:p>
          <a:p>
            <a:r>
              <a:rPr lang="en-US" dirty="0"/>
              <a:t>excavated by Charles Di Peso</a:t>
            </a:r>
          </a:p>
          <a:p>
            <a:r>
              <a:rPr lang="en-US" dirty="0"/>
              <a:t>and the Amerind Foundation</a:t>
            </a:r>
          </a:p>
          <a:p>
            <a:r>
              <a:rPr lang="en-US" dirty="0"/>
              <a:t>between 1958 and 1962</a:t>
            </a:r>
          </a:p>
        </p:txBody>
      </p:sp>
    </p:spTree>
    <p:extLst>
      <p:ext uri="{BB962C8B-B14F-4D97-AF65-F5344CB8AC3E}">
        <p14:creationId xmlns:p14="http://schemas.microsoft.com/office/powerpoint/2010/main" val="3873819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AF5665-68E5-4B46-B4FD-6FE64630EF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8786" y="0"/>
            <a:ext cx="6514427" cy="6858000"/>
          </a:xfrm>
          <a:prstGeom prst="rect">
            <a:avLst/>
          </a:prstGeom>
        </p:spPr>
      </p:pic>
      <p:sp>
        <p:nvSpPr>
          <p:cNvPr id="6" name="TextBox 5">
            <a:extLst>
              <a:ext uri="{FF2B5EF4-FFF2-40B4-BE49-F238E27FC236}">
                <a16:creationId xmlns:a16="http://schemas.microsoft.com/office/drawing/2014/main" id="{D5CAF39A-6F23-4087-8BAA-571B69398945}"/>
              </a:ext>
            </a:extLst>
          </p:cNvPr>
          <p:cNvSpPr txBox="1"/>
          <p:nvPr/>
        </p:nvSpPr>
        <p:spPr>
          <a:xfrm>
            <a:off x="0" y="889864"/>
            <a:ext cx="2757806" cy="923330"/>
          </a:xfrm>
          <a:prstGeom prst="rect">
            <a:avLst/>
          </a:prstGeom>
          <a:noFill/>
        </p:spPr>
        <p:txBody>
          <a:bodyPr wrap="none" rtlCol="0">
            <a:spAutoFit/>
          </a:bodyPr>
          <a:lstStyle/>
          <a:p>
            <a:r>
              <a:rPr lang="en-US" dirty="0"/>
              <a:t>Map of archaeological</a:t>
            </a:r>
          </a:p>
          <a:p>
            <a:r>
              <a:rPr lang="en-US" dirty="0"/>
              <a:t>sites and features from</a:t>
            </a:r>
          </a:p>
          <a:p>
            <a:r>
              <a:rPr lang="en-US" dirty="0"/>
              <a:t>Di Peso, 1974, fig. 284,vol 5</a:t>
            </a:r>
          </a:p>
        </p:txBody>
      </p:sp>
      <p:cxnSp>
        <p:nvCxnSpPr>
          <p:cNvPr id="8" name="Straight Arrow Connector 7">
            <a:extLst>
              <a:ext uri="{FF2B5EF4-FFF2-40B4-BE49-F238E27FC236}">
                <a16:creationId xmlns:a16="http://schemas.microsoft.com/office/drawing/2014/main" id="{6A31A6BD-8B6B-4F6C-AA19-4570C00656A2}"/>
              </a:ext>
            </a:extLst>
          </p:cNvPr>
          <p:cNvCxnSpPr>
            <a:cxnSpLocks/>
          </p:cNvCxnSpPr>
          <p:nvPr/>
        </p:nvCxnSpPr>
        <p:spPr>
          <a:xfrm flipH="1">
            <a:off x="5980924" y="1813194"/>
            <a:ext cx="3573623" cy="188172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DA58FD0-DAC5-45AF-941C-8FD229654843}"/>
              </a:ext>
            </a:extLst>
          </p:cNvPr>
          <p:cNvCxnSpPr>
            <a:cxnSpLocks/>
          </p:cNvCxnSpPr>
          <p:nvPr/>
        </p:nvCxnSpPr>
        <p:spPr>
          <a:xfrm>
            <a:off x="2995127" y="1539551"/>
            <a:ext cx="2506824" cy="0"/>
          </a:xfrm>
          <a:prstGeom prst="line">
            <a:avLst/>
          </a:prstGeom>
          <a:ln w="19050"/>
        </p:spPr>
        <p:style>
          <a:lnRef idx="1">
            <a:schemeClr val="accent4"/>
          </a:lnRef>
          <a:fillRef idx="0">
            <a:schemeClr val="accent4"/>
          </a:fillRef>
          <a:effectRef idx="0">
            <a:schemeClr val="accent4"/>
          </a:effectRef>
          <a:fontRef idx="minor">
            <a:schemeClr val="tx1"/>
          </a:fontRef>
        </p:style>
      </p:cxnSp>
      <p:cxnSp>
        <p:nvCxnSpPr>
          <p:cNvPr id="14" name="Straight Connector 13">
            <a:extLst>
              <a:ext uri="{FF2B5EF4-FFF2-40B4-BE49-F238E27FC236}">
                <a16:creationId xmlns:a16="http://schemas.microsoft.com/office/drawing/2014/main" id="{8C214E78-479E-4F16-9F2D-44616E698A87}"/>
              </a:ext>
            </a:extLst>
          </p:cNvPr>
          <p:cNvCxnSpPr>
            <a:cxnSpLocks/>
          </p:cNvCxnSpPr>
          <p:nvPr/>
        </p:nvCxnSpPr>
        <p:spPr>
          <a:xfrm>
            <a:off x="5501951" y="541176"/>
            <a:ext cx="3128865" cy="0"/>
          </a:xfrm>
          <a:prstGeom prst="line">
            <a:avLst/>
          </a:prstGeom>
          <a:ln w="19050"/>
        </p:spPr>
        <p:style>
          <a:lnRef idx="1">
            <a:schemeClr val="accent4"/>
          </a:lnRef>
          <a:fillRef idx="0">
            <a:schemeClr val="accent4"/>
          </a:fillRef>
          <a:effectRef idx="0">
            <a:schemeClr val="accent4"/>
          </a:effectRef>
          <a:fontRef idx="minor">
            <a:schemeClr val="tx1"/>
          </a:fontRef>
        </p:style>
      </p:cxnSp>
      <p:cxnSp>
        <p:nvCxnSpPr>
          <p:cNvPr id="15" name="Straight Connector 14">
            <a:extLst>
              <a:ext uri="{FF2B5EF4-FFF2-40B4-BE49-F238E27FC236}">
                <a16:creationId xmlns:a16="http://schemas.microsoft.com/office/drawing/2014/main" id="{06B4D8AD-6C56-40F6-B87A-179A5FD9D931}"/>
              </a:ext>
            </a:extLst>
          </p:cNvPr>
          <p:cNvCxnSpPr>
            <a:cxnSpLocks/>
          </p:cNvCxnSpPr>
          <p:nvPr/>
        </p:nvCxnSpPr>
        <p:spPr>
          <a:xfrm flipV="1">
            <a:off x="5501951" y="541176"/>
            <a:ext cx="0" cy="998375"/>
          </a:xfrm>
          <a:prstGeom prst="line">
            <a:avLst/>
          </a:prstGeom>
          <a:ln w="19050"/>
        </p:spPr>
        <p:style>
          <a:lnRef idx="1">
            <a:schemeClr val="accent4"/>
          </a:lnRef>
          <a:fillRef idx="0">
            <a:schemeClr val="accent4"/>
          </a:fillRef>
          <a:effectRef idx="0">
            <a:schemeClr val="accent4"/>
          </a:effectRef>
          <a:fontRef idx="minor">
            <a:schemeClr val="tx1"/>
          </a:fontRef>
        </p:style>
      </p:cxnSp>
      <p:sp>
        <p:nvSpPr>
          <p:cNvPr id="19" name="TextBox 18">
            <a:extLst>
              <a:ext uri="{FF2B5EF4-FFF2-40B4-BE49-F238E27FC236}">
                <a16:creationId xmlns:a16="http://schemas.microsoft.com/office/drawing/2014/main" id="{3B03F2AE-60ED-47D4-BF37-536B236193B7}"/>
              </a:ext>
            </a:extLst>
          </p:cNvPr>
          <p:cNvSpPr txBox="1"/>
          <p:nvPr/>
        </p:nvSpPr>
        <p:spPr>
          <a:xfrm>
            <a:off x="9619861" y="1539551"/>
            <a:ext cx="1542474" cy="646331"/>
          </a:xfrm>
          <a:prstGeom prst="rect">
            <a:avLst/>
          </a:prstGeom>
          <a:noFill/>
        </p:spPr>
        <p:txBody>
          <a:bodyPr wrap="none" rtlCol="0">
            <a:spAutoFit/>
          </a:bodyPr>
          <a:lstStyle/>
          <a:p>
            <a:r>
              <a:rPr lang="en-US" dirty="0"/>
              <a:t>Casas Grandes</a:t>
            </a:r>
          </a:p>
          <a:p>
            <a:r>
              <a:rPr lang="en-US" dirty="0"/>
              <a:t>(</a:t>
            </a:r>
            <a:r>
              <a:rPr lang="en-US" dirty="0" err="1"/>
              <a:t>Paquime</a:t>
            </a:r>
            <a:r>
              <a:rPr lang="en-US" dirty="0"/>
              <a:t>)</a:t>
            </a:r>
          </a:p>
        </p:txBody>
      </p:sp>
      <p:sp>
        <p:nvSpPr>
          <p:cNvPr id="20" name="TextBox 19">
            <a:extLst>
              <a:ext uri="{FF2B5EF4-FFF2-40B4-BE49-F238E27FC236}">
                <a16:creationId xmlns:a16="http://schemas.microsoft.com/office/drawing/2014/main" id="{7688EE51-3C28-4570-A95E-446D79731BB2}"/>
              </a:ext>
            </a:extLst>
          </p:cNvPr>
          <p:cNvSpPr txBox="1"/>
          <p:nvPr/>
        </p:nvSpPr>
        <p:spPr>
          <a:xfrm>
            <a:off x="0" y="2858221"/>
            <a:ext cx="2995127" cy="1077218"/>
          </a:xfrm>
          <a:prstGeom prst="rect">
            <a:avLst/>
          </a:prstGeom>
          <a:noFill/>
        </p:spPr>
        <p:txBody>
          <a:bodyPr wrap="square" rtlCol="0">
            <a:spAutoFit/>
          </a:bodyPr>
          <a:lstStyle/>
          <a:p>
            <a:r>
              <a:rPr lang="en-US" sz="1600" dirty="0"/>
              <a:t>Map notes trails and</a:t>
            </a:r>
          </a:p>
          <a:p>
            <a:r>
              <a:rPr lang="en-US" sz="1600" dirty="0" err="1"/>
              <a:t>trinchera</a:t>
            </a:r>
            <a:r>
              <a:rPr lang="en-US" sz="1600" dirty="0"/>
              <a:t>  (check dam) systems,</a:t>
            </a:r>
          </a:p>
          <a:p>
            <a:r>
              <a:rPr lang="en-US" sz="1600" dirty="0"/>
              <a:t>as well as caves, villages and</a:t>
            </a:r>
          </a:p>
          <a:p>
            <a:r>
              <a:rPr lang="en-US" sz="1600" dirty="0"/>
              <a:t>home sites.</a:t>
            </a:r>
          </a:p>
        </p:txBody>
      </p:sp>
    </p:spTree>
    <p:extLst>
      <p:ext uri="{BB962C8B-B14F-4D97-AF65-F5344CB8AC3E}">
        <p14:creationId xmlns:p14="http://schemas.microsoft.com/office/powerpoint/2010/main" val="2065257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D7F187-AD38-4069-BB6A-A0343233908B}"/>
              </a:ext>
            </a:extLst>
          </p:cNvPr>
          <p:cNvSpPr>
            <a:spLocks noGrp="1"/>
          </p:cNvSpPr>
          <p:nvPr>
            <p:ph idx="1"/>
          </p:nvPr>
        </p:nvSpPr>
        <p:spPr>
          <a:xfrm>
            <a:off x="838200" y="513184"/>
            <a:ext cx="10515600" cy="5812971"/>
          </a:xfrm>
        </p:spPr>
        <p:txBody>
          <a:bodyPr>
            <a:normAutofit fontScale="92500" lnSpcReduction="20000"/>
          </a:bodyPr>
          <a:lstStyle/>
          <a:p>
            <a:r>
              <a:rPr lang="en-US" dirty="0"/>
              <a:t>Mexico Tree-Ring Project 1973-1976</a:t>
            </a:r>
          </a:p>
          <a:p>
            <a:pPr lvl="1"/>
            <a:r>
              <a:rPr lang="en-US" dirty="0"/>
              <a:t>Collected around 1,100 samples from ~50 churches and historic buildings in Chihuahua, Sonora, Sinaloa, and Durango</a:t>
            </a:r>
          </a:p>
          <a:p>
            <a:pPr lvl="1"/>
            <a:r>
              <a:rPr lang="en-US" dirty="0"/>
              <a:t>Collected cores from living trees at 23 sites in the surrounding mountains</a:t>
            </a:r>
          </a:p>
          <a:p>
            <a:r>
              <a:rPr lang="en-US" dirty="0"/>
              <a:t>EB Sayles collected samples from several archaeological sites in 1933</a:t>
            </a:r>
          </a:p>
          <a:p>
            <a:r>
              <a:rPr lang="en-US" dirty="0"/>
              <a:t>Robert Lister collected samples from perhaps a dozen archaeological sites in 1936 and cored trees at one site</a:t>
            </a:r>
          </a:p>
          <a:p>
            <a:r>
              <a:rPr lang="en-US" dirty="0"/>
              <a:t>Deric Nusbaum collected samples from 9 or 10 archaeological sites and cored trees along the way in 1941</a:t>
            </a:r>
          </a:p>
          <a:p>
            <a:r>
              <a:rPr lang="en-US" dirty="0"/>
              <a:t>Charles Di Peso excavated the Casas Grandes ruins in the late 1950s and early 1960s recovering around 400 wood and charcoal samples</a:t>
            </a:r>
          </a:p>
          <a:p>
            <a:r>
              <a:rPr lang="en-US" dirty="0"/>
              <a:t>Naylor, Burns, and Harlan collected some additional material in the late 1960s and early 1970s</a:t>
            </a:r>
          </a:p>
          <a:p>
            <a:r>
              <a:rPr lang="en-US" dirty="0"/>
              <a:t>Beth Bagwell, Jupiter Martinez, Tom </a:t>
            </a:r>
            <a:r>
              <a:rPr lang="en-US" dirty="0" err="1"/>
              <a:t>Windes</a:t>
            </a:r>
            <a:r>
              <a:rPr lang="en-US" dirty="0"/>
              <a:t>, and Ron Towner collected several hundred additional samples in the early 2000s</a:t>
            </a:r>
          </a:p>
          <a:p>
            <a:r>
              <a:rPr lang="en-US" dirty="0"/>
              <a:t>Total number of archaeological samples is perhaps 1,200 or more</a:t>
            </a:r>
          </a:p>
        </p:txBody>
      </p:sp>
    </p:spTree>
    <p:extLst>
      <p:ext uri="{BB962C8B-B14F-4D97-AF65-F5344CB8AC3E}">
        <p14:creationId xmlns:p14="http://schemas.microsoft.com/office/powerpoint/2010/main" val="3931600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417E6A-15A3-46DA-820C-3BC926489C83}"/>
              </a:ext>
            </a:extLst>
          </p:cNvPr>
          <p:cNvSpPr>
            <a:spLocks noGrp="1"/>
          </p:cNvSpPr>
          <p:nvPr>
            <p:ph idx="1"/>
          </p:nvPr>
        </p:nvSpPr>
        <p:spPr>
          <a:xfrm>
            <a:off x="838200" y="883233"/>
            <a:ext cx="10515600" cy="4351338"/>
          </a:xfrm>
        </p:spPr>
        <p:txBody>
          <a:bodyPr/>
          <a:lstStyle/>
          <a:p>
            <a:r>
              <a:rPr lang="en-US" dirty="0"/>
              <a:t>From the various collection efforts less than 10% of the samples from archaeological sites and historic buildings were dated, mainly because it was difficult to understand the growth rings, and the lack of well dated comparative material.</a:t>
            </a:r>
          </a:p>
          <a:p>
            <a:endParaRPr lang="en-US" dirty="0"/>
          </a:p>
        </p:txBody>
      </p:sp>
      <p:pic>
        <p:nvPicPr>
          <p:cNvPr id="5" name="Picture 4">
            <a:extLst>
              <a:ext uri="{FF2B5EF4-FFF2-40B4-BE49-F238E27FC236}">
                <a16:creationId xmlns:a16="http://schemas.microsoft.com/office/drawing/2014/main" id="{31B1B568-6D07-47E1-84DC-373DECEAAC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876799" y="-1164227"/>
            <a:ext cx="2777067" cy="11223325"/>
          </a:xfrm>
          <a:prstGeom prst="rect">
            <a:avLst/>
          </a:prstGeom>
        </p:spPr>
      </p:pic>
    </p:spTree>
    <p:extLst>
      <p:ext uri="{BB962C8B-B14F-4D97-AF65-F5344CB8AC3E}">
        <p14:creationId xmlns:p14="http://schemas.microsoft.com/office/powerpoint/2010/main" val="3636638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050A82-9FF5-4254-8F79-DBC8F7C789C8}"/>
              </a:ext>
            </a:extLst>
          </p:cNvPr>
          <p:cNvSpPr>
            <a:spLocks noGrp="1"/>
          </p:cNvSpPr>
          <p:nvPr>
            <p:ph idx="1"/>
          </p:nvPr>
        </p:nvSpPr>
        <p:spPr>
          <a:xfrm>
            <a:off x="838200" y="793102"/>
            <a:ext cx="10515600" cy="5383861"/>
          </a:xfrm>
        </p:spPr>
        <p:txBody>
          <a:bodyPr/>
          <a:lstStyle/>
          <a:p>
            <a:r>
              <a:rPr lang="en-US" dirty="0"/>
              <a:t>However, chronologies from living trees were developed and over the years the have become more numerous and covered more geographic area and more species.</a:t>
            </a:r>
          </a:p>
          <a:p>
            <a:r>
              <a:rPr lang="en-US" dirty="0"/>
              <a:t>In 1963 Stuart Scott completed his dissertation with dates for around 50 beams from Casas Grandes. By using a computer program to compare his chronology from the ruins to chronologies from Flagstaff Az and Santa Fe NM his sequence was dated to the period 850 to around 1260 AD.</a:t>
            </a:r>
          </a:p>
          <a:p>
            <a:r>
              <a:rPr lang="en-US" dirty="0"/>
              <a:t>Since this time long tree-ring chronologies have been developed much closer to the international border and the original dates confirmed. Additional statistical tools have been developed and comparative material is now available that was lacking before so…</a:t>
            </a:r>
          </a:p>
        </p:txBody>
      </p:sp>
    </p:spTree>
    <p:extLst>
      <p:ext uri="{BB962C8B-B14F-4D97-AF65-F5344CB8AC3E}">
        <p14:creationId xmlns:p14="http://schemas.microsoft.com/office/powerpoint/2010/main" val="4038975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Content Placeholder 2">
            <a:extLst>
              <a:ext uri="{FF2B5EF4-FFF2-40B4-BE49-F238E27FC236}">
                <a16:creationId xmlns:a16="http://schemas.microsoft.com/office/drawing/2014/main" id="{CD5010B0-0D2C-4EA4-8CAA-EB97F8E9B4C5}"/>
              </a:ext>
            </a:extLst>
          </p:cNvPr>
          <p:cNvSpPr>
            <a:spLocks noGrp="1"/>
          </p:cNvSpPr>
          <p:nvPr>
            <p:ph idx="1"/>
          </p:nvPr>
        </p:nvSpPr>
        <p:spPr>
          <a:xfrm>
            <a:off x="6090574" y="801866"/>
            <a:ext cx="5306084" cy="5230634"/>
          </a:xfrm>
        </p:spPr>
        <p:txBody>
          <a:bodyPr anchor="ctr">
            <a:normAutofit/>
          </a:bodyPr>
          <a:lstStyle/>
          <a:p>
            <a:pPr marL="0" indent="0">
              <a:buNone/>
            </a:pPr>
            <a:r>
              <a:rPr lang="en-US" sz="2400">
                <a:solidFill>
                  <a:srgbClr val="000000"/>
                </a:solidFill>
              </a:rPr>
              <a:t>Project proposal from the tree-ring perspective</a:t>
            </a:r>
          </a:p>
          <a:p>
            <a:pPr marL="0" indent="0">
              <a:buNone/>
            </a:pPr>
            <a:endParaRPr lang="en-US" sz="2400">
              <a:solidFill>
                <a:srgbClr val="000000"/>
              </a:solidFill>
            </a:endParaRPr>
          </a:p>
          <a:p>
            <a:pPr marL="0" indent="0">
              <a:buNone/>
            </a:pPr>
            <a:r>
              <a:rPr lang="en-US" sz="2400">
                <a:solidFill>
                  <a:srgbClr val="000000"/>
                </a:solidFill>
              </a:rPr>
              <a:t>Historical overview, material available, and some preliminary data</a:t>
            </a:r>
          </a:p>
        </p:txBody>
      </p:sp>
    </p:spTree>
    <p:extLst>
      <p:ext uri="{BB962C8B-B14F-4D97-AF65-F5344CB8AC3E}">
        <p14:creationId xmlns:p14="http://schemas.microsoft.com/office/powerpoint/2010/main" val="4185290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41E65A-CE9E-4D9A-9779-F3302582C439}"/>
              </a:ext>
            </a:extLst>
          </p:cNvPr>
          <p:cNvSpPr>
            <a:spLocks noGrp="1"/>
          </p:cNvSpPr>
          <p:nvPr>
            <p:ph idx="1"/>
          </p:nvPr>
        </p:nvSpPr>
        <p:spPr>
          <a:xfrm>
            <a:off x="838200" y="441461"/>
            <a:ext cx="10515600" cy="615820"/>
          </a:xfrm>
        </p:spPr>
        <p:txBody>
          <a:bodyPr/>
          <a:lstStyle/>
          <a:p>
            <a:r>
              <a:rPr lang="en-US"/>
              <a:t>…a good portion of this material can now be reliably cross-dated:</a:t>
            </a:r>
            <a:endParaRPr lang="en-US" dirty="0"/>
          </a:p>
        </p:txBody>
      </p:sp>
      <p:pic>
        <p:nvPicPr>
          <p:cNvPr id="5" name="Picture 4">
            <a:extLst>
              <a:ext uri="{FF2B5EF4-FFF2-40B4-BE49-F238E27FC236}">
                <a16:creationId xmlns:a16="http://schemas.microsoft.com/office/drawing/2014/main" id="{BE6662D0-CD84-4D85-A2F6-49C05A421D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138" y="1240971"/>
            <a:ext cx="4119846" cy="4918075"/>
          </a:xfrm>
          <a:prstGeom prst="rect">
            <a:avLst/>
          </a:prstGeom>
        </p:spPr>
      </p:pic>
      <p:pic>
        <p:nvPicPr>
          <p:cNvPr id="7" name="Picture 6">
            <a:extLst>
              <a:ext uri="{FF2B5EF4-FFF2-40B4-BE49-F238E27FC236}">
                <a16:creationId xmlns:a16="http://schemas.microsoft.com/office/drawing/2014/main" id="{661E4248-4A18-4592-B8C8-8712A62F1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8436" y="983479"/>
            <a:ext cx="2671572" cy="5433060"/>
          </a:xfrm>
          <a:prstGeom prst="rect">
            <a:avLst/>
          </a:prstGeom>
        </p:spPr>
      </p:pic>
      <p:pic>
        <p:nvPicPr>
          <p:cNvPr id="9" name="Picture 8">
            <a:extLst>
              <a:ext uri="{FF2B5EF4-FFF2-40B4-BE49-F238E27FC236}">
                <a16:creationId xmlns:a16="http://schemas.microsoft.com/office/drawing/2014/main" id="{5B2C9E48-792B-4337-B6F6-D6EB257B18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7341" y="1057001"/>
            <a:ext cx="1449883" cy="5617029"/>
          </a:xfrm>
          <a:prstGeom prst="rect">
            <a:avLst/>
          </a:prstGeom>
        </p:spPr>
      </p:pic>
      <p:pic>
        <p:nvPicPr>
          <p:cNvPr id="11" name="Picture 10">
            <a:extLst>
              <a:ext uri="{FF2B5EF4-FFF2-40B4-BE49-F238E27FC236}">
                <a16:creationId xmlns:a16="http://schemas.microsoft.com/office/drawing/2014/main" id="{33E6D13F-7D21-4860-887C-C5D8C675D8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4034" y="1431534"/>
            <a:ext cx="1307592" cy="4536948"/>
          </a:xfrm>
          <a:prstGeom prst="rect">
            <a:avLst/>
          </a:prstGeom>
        </p:spPr>
      </p:pic>
    </p:spTree>
    <p:extLst>
      <p:ext uri="{BB962C8B-B14F-4D97-AF65-F5344CB8AC3E}">
        <p14:creationId xmlns:p14="http://schemas.microsoft.com/office/powerpoint/2010/main" val="3837067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ED023E-78BA-4A96-8BA1-6D06C615BA91}"/>
              </a:ext>
            </a:extLst>
          </p:cNvPr>
          <p:cNvSpPr>
            <a:spLocks noGrp="1"/>
          </p:cNvSpPr>
          <p:nvPr>
            <p:ph idx="1"/>
          </p:nvPr>
        </p:nvSpPr>
        <p:spPr>
          <a:xfrm>
            <a:off x="838200" y="342058"/>
            <a:ext cx="10515600" cy="786946"/>
          </a:xfrm>
        </p:spPr>
        <p:txBody>
          <a:bodyPr>
            <a:normAutofit lnSpcReduction="10000"/>
          </a:bodyPr>
          <a:lstStyle/>
          <a:p>
            <a:r>
              <a:rPr lang="en-US" dirty="0"/>
              <a:t>…and provide a clear record of both winter/spring and summer precipitation over the past 1,000 years</a:t>
            </a:r>
          </a:p>
        </p:txBody>
      </p:sp>
      <p:pic>
        <p:nvPicPr>
          <p:cNvPr id="5" name="Picture 4">
            <a:extLst>
              <a:ext uri="{FF2B5EF4-FFF2-40B4-BE49-F238E27FC236}">
                <a16:creationId xmlns:a16="http://schemas.microsoft.com/office/drawing/2014/main" id="{BE69018C-0150-4F40-9BF6-3375BAB1BD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662310" y="-1554486"/>
            <a:ext cx="2867379" cy="11588315"/>
          </a:xfrm>
          <a:prstGeom prst="rect">
            <a:avLst/>
          </a:prstGeom>
        </p:spPr>
      </p:pic>
      <p:sp>
        <p:nvSpPr>
          <p:cNvPr id="6" name="Arrow: Down 5">
            <a:extLst>
              <a:ext uri="{FF2B5EF4-FFF2-40B4-BE49-F238E27FC236}">
                <a16:creationId xmlns:a16="http://schemas.microsoft.com/office/drawing/2014/main" id="{7954BB6B-E7F4-47E9-BBE6-BEDCF3A468E8}"/>
              </a:ext>
            </a:extLst>
          </p:cNvPr>
          <p:cNvSpPr/>
          <p:nvPr/>
        </p:nvSpPr>
        <p:spPr>
          <a:xfrm>
            <a:off x="4082546" y="2184923"/>
            <a:ext cx="200205" cy="5678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01382B0C-865E-4B9A-80C6-26D0B93E2E4A}"/>
              </a:ext>
            </a:extLst>
          </p:cNvPr>
          <p:cNvSpPr/>
          <p:nvPr/>
        </p:nvSpPr>
        <p:spPr>
          <a:xfrm>
            <a:off x="4673484" y="2211522"/>
            <a:ext cx="200205" cy="5678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F2B008DB-0082-47E5-9665-1CF25497436A}"/>
              </a:ext>
            </a:extLst>
          </p:cNvPr>
          <p:cNvSpPr/>
          <p:nvPr/>
        </p:nvSpPr>
        <p:spPr>
          <a:xfrm>
            <a:off x="5064217" y="2211521"/>
            <a:ext cx="200205" cy="5678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EEE0713B-088F-47A0-BE90-E4DE91D1AC82}"/>
              </a:ext>
            </a:extLst>
          </p:cNvPr>
          <p:cNvSpPr/>
          <p:nvPr/>
        </p:nvSpPr>
        <p:spPr>
          <a:xfrm>
            <a:off x="5555052" y="2184923"/>
            <a:ext cx="200205" cy="5678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F81EFFF3-0C2B-4137-BEE0-DD7A37076A7A}"/>
              </a:ext>
            </a:extLst>
          </p:cNvPr>
          <p:cNvSpPr/>
          <p:nvPr/>
        </p:nvSpPr>
        <p:spPr>
          <a:xfrm>
            <a:off x="6043004" y="2184923"/>
            <a:ext cx="200205" cy="5678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24BC2CC3-48E9-46AE-BE15-FD726DBBDC42}"/>
              </a:ext>
            </a:extLst>
          </p:cNvPr>
          <p:cNvSpPr/>
          <p:nvPr/>
        </p:nvSpPr>
        <p:spPr>
          <a:xfrm>
            <a:off x="6596271" y="2184923"/>
            <a:ext cx="200205" cy="5678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Up 11">
            <a:extLst>
              <a:ext uri="{FF2B5EF4-FFF2-40B4-BE49-F238E27FC236}">
                <a16:creationId xmlns:a16="http://schemas.microsoft.com/office/drawing/2014/main" id="{98794B93-93DE-4CC4-8D3E-57176B12FC63}"/>
              </a:ext>
            </a:extLst>
          </p:cNvPr>
          <p:cNvSpPr/>
          <p:nvPr/>
        </p:nvSpPr>
        <p:spPr>
          <a:xfrm>
            <a:off x="4906173" y="5726560"/>
            <a:ext cx="225664" cy="720893"/>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Up 12">
            <a:extLst>
              <a:ext uri="{FF2B5EF4-FFF2-40B4-BE49-F238E27FC236}">
                <a16:creationId xmlns:a16="http://schemas.microsoft.com/office/drawing/2014/main" id="{4DBED025-A109-4A4A-B2FE-C831664C6007}"/>
              </a:ext>
            </a:extLst>
          </p:cNvPr>
          <p:cNvSpPr/>
          <p:nvPr/>
        </p:nvSpPr>
        <p:spPr>
          <a:xfrm>
            <a:off x="5329388" y="5726560"/>
            <a:ext cx="225664" cy="720893"/>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Up 13">
            <a:extLst>
              <a:ext uri="{FF2B5EF4-FFF2-40B4-BE49-F238E27FC236}">
                <a16:creationId xmlns:a16="http://schemas.microsoft.com/office/drawing/2014/main" id="{6046269D-71F2-42FB-9E27-0F2A7501AF33}"/>
              </a:ext>
            </a:extLst>
          </p:cNvPr>
          <p:cNvSpPr/>
          <p:nvPr/>
        </p:nvSpPr>
        <p:spPr>
          <a:xfrm>
            <a:off x="5870335" y="5730007"/>
            <a:ext cx="225664" cy="720893"/>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Up 14">
            <a:extLst>
              <a:ext uri="{FF2B5EF4-FFF2-40B4-BE49-F238E27FC236}">
                <a16:creationId xmlns:a16="http://schemas.microsoft.com/office/drawing/2014/main" id="{2D580D03-B1CD-44DD-B0A1-3E69ABEC2F36}"/>
              </a:ext>
            </a:extLst>
          </p:cNvPr>
          <p:cNvSpPr/>
          <p:nvPr/>
        </p:nvSpPr>
        <p:spPr>
          <a:xfrm>
            <a:off x="6250460" y="5761173"/>
            <a:ext cx="225664" cy="720893"/>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Up 15">
            <a:extLst>
              <a:ext uri="{FF2B5EF4-FFF2-40B4-BE49-F238E27FC236}">
                <a16:creationId xmlns:a16="http://schemas.microsoft.com/office/drawing/2014/main" id="{8CDD5AF5-751C-4ADC-B1B1-E128CBAEFB01}"/>
              </a:ext>
            </a:extLst>
          </p:cNvPr>
          <p:cNvSpPr/>
          <p:nvPr/>
        </p:nvSpPr>
        <p:spPr>
          <a:xfrm>
            <a:off x="6791407" y="5761173"/>
            <a:ext cx="225664" cy="720893"/>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Up 16">
            <a:extLst>
              <a:ext uri="{FF2B5EF4-FFF2-40B4-BE49-F238E27FC236}">
                <a16:creationId xmlns:a16="http://schemas.microsoft.com/office/drawing/2014/main" id="{1D988126-009E-4074-A103-7C45AB95A72E}"/>
              </a:ext>
            </a:extLst>
          </p:cNvPr>
          <p:cNvSpPr/>
          <p:nvPr/>
        </p:nvSpPr>
        <p:spPr>
          <a:xfrm>
            <a:off x="7332354" y="5761173"/>
            <a:ext cx="225664" cy="720893"/>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Up 17">
            <a:extLst>
              <a:ext uri="{FF2B5EF4-FFF2-40B4-BE49-F238E27FC236}">
                <a16:creationId xmlns:a16="http://schemas.microsoft.com/office/drawing/2014/main" id="{E5CF7765-818D-4B3E-AF8C-58DEB9FB1245}"/>
              </a:ext>
            </a:extLst>
          </p:cNvPr>
          <p:cNvSpPr/>
          <p:nvPr/>
        </p:nvSpPr>
        <p:spPr>
          <a:xfrm>
            <a:off x="7873301" y="5761173"/>
            <a:ext cx="225664" cy="720893"/>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Up 18">
            <a:extLst>
              <a:ext uri="{FF2B5EF4-FFF2-40B4-BE49-F238E27FC236}">
                <a16:creationId xmlns:a16="http://schemas.microsoft.com/office/drawing/2014/main" id="{CD238390-6F62-4C0D-8B29-57AF491E2D3D}"/>
              </a:ext>
            </a:extLst>
          </p:cNvPr>
          <p:cNvSpPr/>
          <p:nvPr/>
        </p:nvSpPr>
        <p:spPr>
          <a:xfrm>
            <a:off x="8787472" y="5727297"/>
            <a:ext cx="225664" cy="720893"/>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B70DE522-A052-4AFF-8C85-1D6FDFCE72F7}"/>
              </a:ext>
            </a:extLst>
          </p:cNvPr>
          <p:cNvSpPr/>
          <p:nvPr/>
        </p:nvSpPr>
        <p:spPr>
          <a:xfrm>
            <a:off x="7149538" y="2211520"/>
            <a:ext cx="200205" cy="5678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Down 20">
            <a:extLst>
              <a:ext uri="{FF2B5EF4-FFF2-40B4-BE49-F238E27FC236}">
                <a16:creationId xmlns:a16="http://schemas.microsoft.com/office/drawing/2014/main" id="{F82D5ADC-7DB7-4340-AD93-C50AC61B9E36}"/>
              </a:ext>
            </a:extLst>
          </p:cNvPr>
          <p:cNvSpPr/>
          <p:nvPr/>
        </p:nvSpPr>
        <p:spPr>
          <a:xfrm>
            <a:off x="7928120" y="2211519"/>
            <a:ext cx="200205" cy="5678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505321D-CAD7-4BE9-A305-1D98F1A91668}"/>
              </a:ext>
            </a:extLst>
          </p:cNvPr>
          <p:cNvSpPr txBox="1"/>
          <p:nvPr/>
        </p:nvSpPr>
        <p:spPr>
          <a:xfrm>
            <a:off x="2355002" y="2284187"/>
            <a:ext cx="1493294" cy="369332"/>
          </a:xfrm>
          <a:prstGeom prst="rect">
            <a:avLst/>
          </a:prstGeom>
          <a:noFill/>
        </p:spPr>
        <p:txBody>
          <a:bodyPr wrap="none" rtlCol="0">
            <a:spAutoFit/>
          </a:bodyPr>
          <a:lstStyle/>
          <a:p>
            <a:r>
              <a:rPr lang="en-US" dirty="0"/>
              <a:t>Winter/spring</a:t>
            </a:r>
          </a:p>
        </p:txBody>
      </p:sp>
      <p:sp>
        <p:nvSpPr>
          <p:cNvPr id="23" name="TextBox 22">
            <a:extLst>
              <a:ext uri="{FF2B5EF4-FFF2-40B4-BE49-F238E27FC236}">
                <a16:creationId xmlns:a16="http://schemas.microsoft.com/office/drawing/2014/main" id="{ABDEA12E-1D12-4448-A7CB-703450441979}"/>
              </a:ext>
            </a:extLst>
          </p:cNvPr>
          <p:cNvSpPr txBox="1"/>
          <p:nvPr/>
        </p:nvSpPr>
        <p:spPr>
          <a:xfrm>
            <a:off x="2798958" y="5936953"/>
            <a:ext cx="1949573" cy="369332"/>
          </a:xfrm>
          <a:prstGeom prst="rect">
            <a:avLst/>
          </a:prstGeom>
          <a:noFill/>
        </p:spPr>
        <p:txBody>
          <a:bodyPr wrap="none" rtlCol="0">
            <a:spAutoFit/>
          </a:bodyPr>
          <a:lstStyle/>
          <a:p>
            <a:r>
              <a:rPr lang="en-US" dirty="0"/>
              <a:t>Summer/monsoon</a:t>
            </a:r>
          </a:p>
        </p:txBody>
      </p:sp>
    </p:spTree>
    <p:extLst>
      <p:ext uri="{BB962C8B-B14F-4D97-AF65-F5344CB8AC3E}">
        <p14:creationId xmlns:p14="http://schemas.microsoft.com/office/powerpoint/2010/main" val="3937825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46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D5CC110-63BD-4932-8C53-0B2984AEA288}"/>
              </a:ext>
            </a:extLst>
          </p:cNvPr>
          <p:cNvPicPr>
            <a:picLocks noChangeAspect="1"/>
          </p:cNvPicPr>
          <p:nvPr/>
        </p:nvPicPr>
        <p:blipFill rotWithShape="1">
          <a:blip r:embed="rId2">
            <a:extLst>
              <a:ext uri="{28A0092B-C50C-407E-A947-70E740481C1C}">
                <a14:useLocalDpi xmlns:a14="http://schemas.microsoft.com/office/drawing/2010/main" val="0"/>
              </a:ext>
            </a:extLst>
          </a:blip>
          <a:srcRect t="32408" r="-1" b="28127"/>
          <a:stretch/>
        </p:blipFill>
        <p:spPr>
          <a:xfrm>
            <a:off x="643467" y="643467"/>
            <a:ext cx="10905066" cy="5571066"/>
          </a:xfrm>
          <a:prstGeom prst="rect">
            <a:avLst/>
          </a:prstGeom>
        </p:spPr>
      </p:pic>
      <p:sp>
        <p:nvSpPr>
          <p:cNvPr id="12" name="Rectangle 11">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7053CD5-1064-46FC-A64E-1ED9BC228D88}"/>
              </a:ext>
            </a:extLst>
          </p:cNvPr>
          <p:cNvSpPr txBox="1"/>
          <p:nvPr/>
        </p:nvSpPr>
        <p:spPr>
          <a:xfrm>
            <a:off x="8270263" y="3167743"/>
            <a:ext cx="1968937" cy="369332"/>
          </a:xfrm>
          <a:prstGeom prst="rect">
            <a:avLst/>
          </a:prstGeom>
          <a:noFill/>
        </p:spPr>
        <p:txBody>
          <a:bodyPr wrap="none" rtlCol="0">
            <a:spAutoFit/>
          </a:bodyPr>
          <a:lstStyle/>
          <a:p>
            <a:r>
              <a:rPr lang="en-US" dirty="0"/>
              <a:t>~50 sites in Mexico</a:t>
            </a:r>
          </a:p>
        </p:txBody>
      </p:sp>
      <p:sp>
        <p:nvSpPr>
          <p:cNvPr id="7" name="TextBox 6">
            <a:extLst>
              <a:ext uri="{FF2B5EF4-FFF2-40B4-BE49-F238E27FC236}">
                <a16:creationId xmlns:a16="http://schemas.microsoft.com/office/drawing/2014/main" id="{A46DDE1B-84A0-44CC-98A3-60D046CD5F4E}"/>
              </a:ext>
            </a:extLst>
          </p:cNvPr>
          <p:cNvSpPr txBox="1"/>
          <p:nvPr/>
        </p:nvSpPr>
        <p:spPr>
          <a:xfrm>
            <a:off x="5673012" y="3750907"/>
            <a:ext cx="1968937" cy="369332"/>
          </a:xfrm>
          <a:prstGeom prst="rect">
            <a:avLst/>
          </a:prstGeom>
          <a:noFill/>
        </p:spPr>
        <p:txBody>
          <a:bodyPr wrap="none" rtlCol="0">
            <a:spAutoFit/>
          </a:bodyPr>
          <a:lstStyle/>
          <a:p>
            <a:r>
              <a:rPr lang="en-US" dirty="0"/>
              <a:t>~20 sites in Mexico</a:t>
            </a:r>
          </a:p>
        </p:txBody>
      </p:sp>
      <p:sp>
        <p:nvSpPr>
          <p:cNvPr id="8" name="TextBox 7">
            <a:extLst>
              <a:ext uri="{FF2B5EF4-FFF2-40B4-BE49-F238E27FC236}">
                <a16:creationId xmlns:a16="http://schemas.microsoft.com/office/drawing/2014/main" id="{EA12307C-5C71-4073-A785-6EC57F5C81EC}"/>
              </a:ext>
            </a:extLst>
          </p:cNvPr>
          <p:cNvSpPr txBox="1"/>
          <p:nvPr/>
        </p:nvSpPr>
        <p:spPr>
          <a:xfrm>
            <a:off x="9279578" y="1100881"/>
            <a:ext cx="349614" cy="1323439"/>
          </a:xfrm>
          <a:prstGeom prst="rect">
            <a:avLst/>
          </a:prstGeom>
          <a:noFill/>
        </p:spPr>
        <p:txBody>
          <a:bodyPr wrap="square" rtlCol="0">
            <a:spAutoFit/>
          </a:bodyPr>
          <a:lstStyle/>
          <a:p>
            <a:r>
              <a:rPr lang="en-US" sz="8000" dirty="0"/>
              <a:t>}</a:t>
            </a:r>
          </a:p>
        </p:txBody>
      </p:sp>
      <p:sp>
        <p:nvSpPr>
          <p:cNvPr id="9" name="TextBox 8">
            <a:extLst>
              <a:ext uri="{FF2B5EF4-FFF2-40B4-BE49-F238E27FC236}">
                <a16:creationId xmlns:a16="http://schemas.microsoft.com/office/drawing/2014/main" id="{A2DED591-75DC-4A1C-8452-5C622AA8741C}"/>
              </a:ext>
            </a:extLst>
          </p:cNvPr>
          <p:cNvSpPr txBox="1"/>
          <p:nvPr/>
        </p:nvSpPr>
        <p:spPr>
          <a:xfrm>
            <a:off x="9795647" y="1577934"/>
            <a:ext cx="1250855" cy="646331"/>
          </a:xfrm>
          <a:prstGeom prst="rect">
            <a:avLst/>
          </a:prstGeom>
          <a:noFill/>
        </p:spPr>
        <p:txBody>
          <a:bodyPr wrap="none" rtlCol="0">
            <a:spAutoFit/>
          </a:bodyPr>
          <a:lstStyle/>
          <a:p>
            <a:r>
              <a:rPr lang="en-US" dirty="0"/>
              <a:t>Living trees</a:t>
            </a:r>
          </a:p>
          <a:p>
            <a:r>
              <a:rPr lang="en-US" dirty="0"/>
              <a:t>In Mexico</a:t>
            </a:r>
          </a:p>
        </p:txBody>
      </p:sp>
      <p:sp>
        <p:nvSpPr>
          <p:cNvPr id="11" name="TextBox 10">
            <a:extLst>
              <a:ext uri="{FF2B5EF4-FFF2-40B4-BE49-F238E27FC236}">
                <a16:creationId xmlns:a16="http://schemas.microsoft.com/office/drawing/2014/main" id="{12E18A2C-719A-4953-ABD4-FF28034EA666}"/>
              </a:ext>
            </a:extLst>
          </p:cNvPr>
          <p:cNvSpPr txBox="1"/>
          <p:nvPr/>
        </p:nvSpPr>
        <p:spPr>
          <a:xfrm>
            <a:off x="7290636" y="2611366"/>
            <a:ext cx="979627" cy="369332"/>
          </a:xfrm>
          <a:prstGeom prst="rect">
            <a:avLst/>
          </a:prstGeom>
          <a:noFill/>
        </p:spPr>
        <p:txBody>
          <a:bodyPr wrap="none" rtlCol="0">
            <a:spAutoFit/>
          </a:bodyPr>
          <a:lstStyle/>
          <a:p>
            <a:r>
              <a:rPr lang="en-US" dirty="0"/>
              <a:t>(El Paso)</a:t>
            </a:r>
          </a:p>
        </p:txBody>
      </p:sp>
      <p:sp>
        <p:nvSpPr>
          <p:cNvPr id="13" name="TextBox 12">
            <a:extLst>
              <a:ext uri="{FF2B5EF4-FFF2-40B4-BE49-F238E27FC236}">
                <a16:creationId xmlns:a16="http://schemas.microsoft.com/office/drawing/2014/main" id="{B36F44B3-4BAC-454E-894D-C58D09B7B6E8}"/>
              </a:ext>
            </a:extLst>
          </p:cNvPr>
          <p:cNvSpPr txBox="1"/>
          <p:nvPr/>
        </p:nvSpPr>
        <p:spPr>
          <a:xfrm>
            <a:off x="9075099" y="934336"/>
            <a:ext cx="1305165" cy="369332"/>
          </a:xfrm>
          <a:prstGeom prst="rect">
            <a:avLst/>
          </a:prstGeom>
          <a:noFill/>
        </p:spPr>
        <p:txBody>
          <a:bodyPr wrap="none" rtlCol="0">
            <a:spAutoFit/>
          </a:bodyPr>
          <a:lstStyle/>
          <a:p>
            <a:r>
              <a:rPr lang="en-US" dirty="0"/>
              <a:t>(Las Cruces)</a:t>
            </a:r>
          </a:p>
        </p:txBody>
      </p:sp>
    </p:spTree>
    <p:extLst>
      <p:ext uri="{BB962C8B-B14F-4D97-AF65-F5344CB8AC3E}">
        <p14:creationId xmlns:p14="http://schemas.microsoft.com/office/powerpoint/2010/main" val="40455770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2F04FD-4F1E-43CD-83AB-82DBD36BBB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422" y="0"/>
            <a:ext cx="10893778" cy="6858000"/>
          </a:xfrm>
          <a:prstGeom prst="rect">
            <a:avLst/>
          </a:prstGeom>
        </p:spPr>
      </p:pic>
    </p:spTree>
    <p:extLst>
      <p:ext uri="{BB962C8B-B14F-4D97-AF65-F5344CB8AC3E}">
        <p14:creationId xmlns:p14="http://schemas.microsoft.com/office/powerpoint/2010/main" val="813328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F27BC7-9495-439F-A50F-E22D2EB1D9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TextBox 5">
            <a:extLst>
              <a:ext uri="{FF2B5EF4-FFF2-40B4-BE49-F238E27FC236}">
                <a16:creationId xmlns:a16="http://schemas.microsoft.com/office/drawing/2014/main" id="{DAFACB91-3971-44FB-B265-44E8B6790FE5}"/>
              </a:ext>
            </a:extLst>
          </p:cNvPr>
          <p:cNvSpPr txBox="1"/>
          <p:nvPr/>
        </p:nvSpPr>
        <p:spPr>
          <a:xfrm>
            <a:off x="8780106" y="1156996"/>
            <a:ext cx="1263487" cy="369332"/>
          </a:xfrm>
          <a:prstGeom prst="rect">
            <a:avLst/>
          </a:prstGeom>
          <a:noFill/>
        </p:spPr>
        <p:txBody>
          <a:bodyPr wrap="none" rtlCol="0">
            <a:spAutoFit/>
          </a:bodyPr>
          <a:lstStyle/>
          <a:p>
            <a:r>
              <a:rPr lang="en-US" dirty="0"/>
              <a:t>20 </a:t>
            </a:r>
            <a:r>
              <a:rPr lang="en-US" dirty="0" err="1"/>
              <a:t>yr</a:t>
            </a:r>
            <a:r>
              <a:rPr lang="en-US" dirty="0"/>
              <a:t> spline</a:t>
            </a:r>
          </a:p>
        </p:txBody>
      </p:sp>
      <p:sp>
        <p:nvSpPr>
          <p:cNvPr id="7" name="TextBox 6">
            <a:extLst>
              <a:ext uri="{FF2B5EF4-FFF2-40B4-BE49-F238E27FC236}">
                <a16:creationId xmlns:a16="http://schemas.microsoft.com/office/drawing/2014/main" id="{55FC2DF8-3C12-4E64-A2BA-436F42751AAB}"/>
              </a:ext>
            </a:extLst>
          </p:cNvPr>
          <p:cNvSpPr txBox="1"/>
          <p:nvPr/>
        </p:nvSpPr>
        <p:spPr>
          <a:xfrm>
            <a:off x="1240568" y="384501"/>
            <a:ext cx="9710864" cy="369332"/>
          </a:xfrm>
          <a:prstGeom prst="rect">
            <a:avLst/>
          </a:prstGeom>
          <a:noFill/>
        </p:spPr>
        <p:txBody>
          <a:bodyPr wrap="none" rtlCol="0">
            <a:spAutoFit/>
          </a:bodyPr>
          <a:lstStyle/>
          <a:p>
            <a:r>
              <a:rPr lang="en-US" dirty="0"/>
              <a:t>Comparison of missions pine and Los Angeles Sawmill </a:t>
            </a:r>
            <a:r>
              <a:rPr lang="en-US" dirty="0" err="1"/>
              <a:t>douglas</a:t>
            </a:r>
            <a:r>
              <a:rPr lang="en-US" dirty="0"/>
              <a:t>-fir total ring-width and latewood width.</a:t>
            </a:r>
          </a:p>
        </p:txBody>
      </p:sp>
    </p:spTree>
    <p:extLst>
      <p:ext uri="{BB962C8B-B14F-4D97-AF65-F5344CB8AC3E}">
        <p14:creationId xmlns:p14="http://schemas.microsoft.com/office/powerpoint/2010/main" val="27877977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3F0DEB-3558-4579-99DB-D61D831017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78" y="0"/>
            <a:ext cx="11966221" cy="6858000"/>
          </a:xfrm>
          <a:prstGeom prst="rect">
            <a:avLst/>
          </a:prstGeom>
        </p:spPr>
      </p:pic>
      <p:sp>
        <p:nvSpPr>
          <p:cNvPr id="6" name="TextBox 5">
            <a:extLst>
              <a:ext uri="{FF2B5EF4-FFF2-40B4-BE49-F238E27FC236}">
                <a16:creationId xmlns:a16="http://schemas.microsoft.com/office/drawing/2014/main" id="{F1FEAA30-E4A4-4D5A-86B9-83EE2B493325}"/>
              </a:ext>
            </a:extLst>
          </p:cNvPr>
          <p:cNvSpPr txBox="1"/>
          <p:nvPr/>
        </p:nvSpPr>
        <p:spPr>
          <a:xfrm>
            <a:off x="4693298" y="1138334"/>
            <a:ext cx="1263487" cy="369332"/>
          </a:xfrm>
          <a:prstGeom prst="rect">
            <a:avLst/>
          </a:prstGeom>
          <a:noFill/>
        </p:spPr>
        <p:txBody>
          <a:bodyPr wrap="none" rtlCol="0">
            <a:spAutoFit/>
          </a:bodyPr>
          <a:lstStyle/>
          <a:p>
            <a:r>
              <a:rPr lang="en-US" dirty="0"/>
              <a:t>20 </a:t>
            </a:r>
            <a:r>
              <a:rPr lang="en-US" dirty="0" err="1"/>
              <a:t>yr</a:t>
            </a:r>
            <a:r>
              <a:rPr lang="en-US" dirty="0"/>
              <a:t> spline</a:t>
            </a:r>
          </a:p>
        </p:txBody>
      </p:sp>
      <p:sp>
        <p:nvSpPr>
          <p:cNvPr id="7" name="TextBox 6">
            <a:extLst>
              <a:ext uri="{FF2B5EF4-FFF2-40B4-BE49-F238E27FC236}">
                <a16:creationId xmlns:a16="http://schemas.microsoft.com/office/drawing/2014/main" id="{24104A66-C2AC-44DC-AC0D-01DB9CF53C03}"/>
              </a:ext>
            </a:extLst>
          </p:cNvPr>
          <p:cNvSpPr txBox="1"/>
          <p:nvPr/>
        </p:nvSpPr>
        <p:spPr>
          <a:xfrm>
            <a:off x="7380514" y="784391"/>
            <a:ext cx="4253600" cy="1077218"/>
          </a:xfrm>
          <a:prstGeom prst="rect">
            <a:avLst/>
          </a:prstGeom>
          <a:noFill/>
        </p:spPr>
        <p:txBody>
          <a:bodyPr wrap="none" rtlCol="0">
            <a:spAutoFit/>
          </a:bodyPr>
          <a:lstStyle/>
          <a:p>
            <a:r>
              <a:rPr lang="en-US" sz="1600" dirty="0"/>
              <a:t>While there is good high-frequency cross-dating</a:t>
            </a:r>
          </a:p>
          <a:p>
            <a:r>
              <a:rPr lang="en-US" sz="1600" dirty="0"/>
              <a:t>there are differences in the low frequency signal.</a:t>
            </a:r>
          </a:p>
          <a:p>
            <a:r>
              <a:rPr lang="en-US" sz="1600" dirty="0"/>
              <a:t>Some of this difference will be due to the longer</a:t>
            </a:r>
          </a:p>
          <a:p>
            <a:r>
              <a:rPr lang="en-US" sz="1600" dirty="0"/>
              <a:t>growing season of the pines vs </a:t>
            </a:r>
            <a:r>
              <a:rPr lang="en-US" sz="1600" dirty="0" err="1"/>
              <a:t>douglas</a:t>
            </a:r>
            <a:r>
              <a:rPr lang="en-US" sz="1600" dirty="0"/>
              <a:t>-fir.</a:t>
            </a:r>
          </a:p>
        </p:txBody>
      </p:sp>
      <p:sp>
        <p:nvSpPr>
          <p:cNvPr id="8" name="TextBox 7">
            <a:extLst>
              <a:ext uri="{FF2B5EF4-FFF2-40B4-BE49-F238E27FC236}">
                <a16:creationId xmlns:a16="http://schemas.microsoft.com/office/drawing/2014/main" id="{8C1FEAAD-A153-4DD2-BE01-05CE186681F8}"/>
              </a:ext>
            </a:extLst>
          </p:cNvPr>
          <p:cNvSpPr txBox="1"/>
          <p:nvPr/>
        </p:nvSpPr>
        <p:spPr>
          <a:xfrm>
            <a:off x="1240568" y="384501"/>
            <a:ext cx="9710864" cy="369332"/>
          </a:xfrm>
          <a:prstGeom prst="rect">
            <a:avLst/>
          </a:prstGeom>
          <a:noFill/>
        </p:spPr>
        <p:txBody>
          <a:bodyPr wrap="none" rtlCol="0">
            <a:spAutoFit/>
          </a:bodyPr>
          <a:lstStyle/>
          <a:p>
            <a:r>
              <a:rPr lang="en-US" dirty="0"/>
              <a:t>Comparison of missions pine and Los Angeles Sawmill </a:t>
            </a:r>
            <a:r>
              <a:rPr lang="en-US" dirty="0" err="1"/>
              <a:t>douglas</a:t>
            </a:r>
            <a:r>
              <a:rPr lang="en-US" dirty="0"/>
              <a:t>-fir total ring-width and latewood width.</a:t>
            </a:r>
          </a:p>
        </p:txBody>
      </p:sp>
    </p:spTree>
    <p:extLst>
      <p:ext uri="{BB962C8B-B14F-4D97-AF65-F5344CB8AC3E}">
        <p14:creationId xmlns:p14="http://schemas.microsoft.com/office/powerpoint/2010/main" val="2023578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A07922-D0E1-4A39-825C-EFD29ADFAD91}"/>
              </a:ext>
            </a:extLst>
          </p:cNvPr>
          <p:cNvSpPr>
            <a:spLocks noGrp="1"/>
          </p:cNvSpPr>
          <p:nvPr>
            <p:ph idx="1"/>
          </p:nvPr>
        </p:nvSpPr>
        <p:spPr>
          <a:xfrm>
            <a:off x="838200" y="360719"/>
            <a:ext cx="10515600" cy="1664024"/>
          </a:xfrm>
        </p:spPr>
        <p:txBody>
          <a:bodyPr/>
          <a:lstStyle/>
          <a:p>
            <a:r>
              <a:rPr lang="en-US" dirty="0"/>
              <a:t>One of the remaining problems with the archaeological samples is that many of samples with a good, clear cutting date have too few rings to be reliably dated using dendrochronological pattern matching alone.</a:t>
            </a:r>
          </a:p>
        </p:txBody>
      </p:sp>
      <p:pic>
        <p:nvPicPr>
          <p:cNvPr id="7" name="Picture 6">
            <a:extLst>
              <a:ext uri="{FF2B5EF4-FFF2-40B4-BE49-F238E27FC236}">
                <a16:creationId xmlns:a16="http://schemas.microsoft.com/office/drawing/2014/main" id="{B284C4FD-B729-4E99-89AC-FB6F3F711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4111" y="2024743"/>
            <a:ext cx="3314022" cy="3262368"/>
          </a:xfrm>
          <a:prstGeom prst="rect">
            <a:avLst/>
          </a:prstGeom>
        </p:spPr>
      </p:pic>
      <p:pic>
        <p:nvPicPr>
          <p:cNvPr id="9" name="Picture 8">
            <a:extLst>
              <a:ext uri="{FF2B5EF4-FFF2-40B4-BE49-F238E27FC236}">
                <a16:creationId xmlns:a16="http://schemas.microsoft.com/office/drawing/2014/main" id="{A79F757D-F917-4E80-B876-C4901BB198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426652" y="1328101"/>
            <a:ext cx="3104557" cy="4655651"/>
          </a:xfrm>
          <a:prstGeom prst="rect">
            <a:avLst/>
          </a:prstGeom>
        </p:spPr>
      </p:pic>
      <p:sp>
        <p:nvSpPr>
          <p:cNvPr id="10" name="TextBox 9">
            <a:extLst>
              <a:ext uri="{FF2B5EF4-FFF2-40B4-BE49-F238E27FC236}">
                <a16:creationId xmlns:a16="http://schemas.microsoft.com/office/drawing/2014/main" id="{3431B004-3802-4DEC-BB91-48107516BAFD}"/>
              </a:ext>
            </a:extLst>
          </p:cNvPr>
          <p:cNvSpPr txBox="1"/>
          <p:nvPr/>
        </p:nvSpPr>
        <p:spPr>
          <a:xfrm>
            <a:off x="1224111" y="5723467"/>
            <a:ext cx="9315051" cy="646331"/>
          </a:xfrm>
          <a:prstGeom prst="rect">
            <a:avLst/>
          </a:prstGeom>
          <a:noFill/>
        </p:spPr>
        <p:txBody>
          <a:bodyPr wrap="none" rtlCol="0">
            <a:spAutoFit/>
          </a:bodyPr>
          <a:lstStyle/>
          <a:p>
            <a:r>
              <a:rPr lang="en-US" dirty="0"/>
              <a:t>This problem can be overcome by obtaining one or several radiocarbon dates and matching these</a:t>
            </a:r>
          </a:p>
          <a:p>
            <a:r>
              <a:rPr lang="en-US" dirty="0"/>
              <a:t>to the radiocarbon calibration curve to rule out spurious pattern matches.</a:t>
            </a:r>
          </a:p>
        </p:txBody>
      </p:sp>
    </p:spTree>
    <p:extLst>
      <p:ext uri="{BB962C8B-B14F-4D97-AF65-F5344CB8AC3E}">
        <p14:creationId xmlns:p14="http://schemas.microsoft.com/office/powerpoint/2010/main" val="3787090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3F0E8C-A5DC-4672-A723-32A6577D06E2}"/>
              </a:ext>
            </a:extLst>
          </p:cNvPr>
          <p:cNvPicPr/>
          <p:nvPr/>
        </p:nvPicPr>
        <p:blipFill>
          <a:blip r:embed="rId2"/>
          <a:stretch>
            <a:fillRect/>
          </a:stretch>
        </p:blipFill>
        <p:spPr>
          <a:xfrm>
            <a:off x="835378" y="1264355"/>
            <a:ext cx="5260622" cy="4718755"/>
          </a:xfrm>
          <a:prstGeom prst="rect">
            <a:avLst/>
          </a:prstGeom>
        </p:spPr>
      </p:pic>
      <p:pic>
        <p:nvPicPr>
          <p:cNvPr id="5" name="Picture 4">
            <a:extLst>
              <a:ext uri="{FF2B5EF4-FFF2-40B4-BE49-F238E27FC236}">
                <a16:creationId xmlns:a16="http://schemas.microsoft.com/office/drawing/2014/main" id="{4938193E-72B1-487F-8D3B-DC02C08C9680}"/>
              </a:ext>
            </a:extLst>
          </p:cNvPr>
          <p:cNvPicPr/>
          <p:nvPr/>
        </p:nvPicPr>
        <p:blipFill>
          <a:blip r:embed="rId3"/>
          <a:stretch>
            <a:fillRect/>
          </a:stretch>
        </p:blipFill>
        <p:spPr>
          <a:xfrm>
            <a:off x="6197247" y="1808902"/>
            <a:ext cx="5159375" cy="3629660"/>
          </a:xfrm>
          <a:prstGeom prst="rect">
            <a:avLst/>
          </a:prstGeom>
        </p:spPr>
      </p:pic>
      <p:sp>
        <p:nvSpPr>
          <p:cNvPr id="6" name="TextBox 5">
            <a:extLst>
              <a:ext uri="{FF2B5EF4-FFF2-40B4-BE49-F238E27FC236}">
                <a16:creationId xmlns:a16="http://schemas.microsoft.com/office/drawing/2014/main" id="{2AFDC32E-42FD-46F0-8F7D-9410A2F45F68}"/>
              </a:ext>
            </a:extLst>
          </p:cNvPr>
          <p:cNvSpPr txBox="1"/>
          <p:nvPr/>
        </p:nvSpPr>
        <p:spPr>
          <a:xfrm>
            <a:off x="2484247" y="505558"/>
            <a:ext cx="7783926" cy="369332"/>
          </a:xfrm>
          <a:prstGeom prst="rect">
            <a:avLst/>
          </a:prstGeom>
          <a:noFill/>
        </p:spPr>
        <p:txBody>
          <a:bodyPr wrap="none" rtlCol="0">
            <a:spAutoFit/>
          </a:bodyPr>
          <a:lstStyle/>
          <a:p>
            <a:r>
              <a:rPr lang="en-US" dirty="0"/>
              <a:t>Radiocarbon calibration curve and a simulation of dating a Casas Grandes sample.</a:t>
            </a:r>
          </a:p>
        </p:txBody>
      </p:sp>
    </p:spTree>
    <p:extLst>
      <p:ext uri="{BB962C8B-B14F-4D97-AF65-F5344CB8AC3E}">
        <p14:creationId xmlns:p14="http://schemas.microsoft.com/office/powerpoint/2010/main" val="35418581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98110B-9BAC-413D-AB8A-C17CAA35A6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7517" y="1601755"/>
            <a:ext cx="8067675" cy="4419600"/>
          </a:xfrm>
          <a:prstGeom prst="rect">
            <a:avLst/>
          </a:prstGeom>
        </p:spPr>
      </p:pic>
      <p:sp>
        <p:nvSpPr>
          <p:cNvPr id="6" name="TextBox 5">
            <a:extLst>
              <a:ext uri="{FF2B5EF4-FFF2-40B4-BE49-F238E27FC236}">
                <a16:creationId xmlns:a16="http://schemas.microsoft.com/office/drawing/2014/main" id="{24DB0BE5-5646-4205-A12F-ADE8FC0F5401}"/>
              </a:ext>
            </a:extLst>
          </p:cNvPr>
          <p:cNvSpPr txBox="1"/>
          <p:nvPr/>
        </p:nvSpPr>
        <p:spPr>
          <a:xfrm>
            <a:off x="1501884" y="513479"/>
            <a:ext cx="8798627" cy="646331"/>
          </a:xfrm>
          <a:prstGeom prst="rect">
            <a:avLst/>
          </a:prstGeom>
          <a:noFill/>
        </p:spPr>
        <p:txBody>
          <a:bodyPr wrap="none" rtlCol="0">
            <a:spAutoFit/>
          </a:bodyPr>
          <a:lstStyle/>
          <a:p>
            <a:r>
              <a:rPr lang="en-US" dirty="0"/>
              <a:t>From: Use of Stella Software for the Modelling of Climate Change Impacts on Water Balance</a:t>
            </a:r>
          </a:p>
          <a:p>
            <a:r>
              <a:rPr lang="en-US" dirty="0"/>
              <a:t>for the Rio Yaqui Basin, Sonora, Mexico by Elia </a:t>
            </a:r>
            <a:r>
              <a:rPr lang="en-US" dirty="0" err="1"/>
              <a:t>Tepia</a:t>
            </a:r>
            <a:r>
              <a:rPr lang="en-US" dirty="0"/>
              <a:t> et. Al. 2014 </a:t>
            </a:r>
          </a:p>
        </p:txBody>
      </p:sp>
      <p:sp>
        <p:nvSpPr>
          <p:cNvPr id="2" name="TextBox 1">
            <a:extLst>
              <a:ext uri="{FF2B5EF4-FFF2-40B4-BE49-F238E27FC236}">
                <a16:creationId xmlns:a16="http://schemas.microsoft.com/office/drawing/2014/main" id="{13367B20-3AC8-49C0-B86B-27B96BFCC311}"/>
              </a:ext>
            </a:extLst>
          </p:cNvPr>
          <p:cNvSpPr txBox="1"/>
          <p:nvPr/>
        </p:nvSpPr>
        <p:spPr>
          <a:xfrm>
            <a:off x="3129094" y="6159855"/>
            <a:ext cx="5389232" cy="369332"/>
          </a:xfrm>
          <a:prstGeom prst="rect">
            <a:avLst/>
          </a:prstGeom>
          <a:noFill/>
        </p:spPr>
        <p:txBody>
          <a:bodyPr wrap="none" rtlCol="0">
            <a:spAutoFit/>
          </a:bodyPr>
          <a:lstStyle/>
          <a:p>
            <a:r>
              <a:rPr lang="en-US" dirty="0"/>
              <a:t>An example of future projections based on current data</a:t>
            </a:r>
          </a:p>
        </p:txBody>
      </p:sp>
    </p:spTree>
    <p:extLst>
      <p:ext uri="{BB962C8B-B14F-4D97-AF65-F5344CB8AC3E}">
        <p14:creationId xmlns:p14="http://schemas.microsoft.com/office/powerpoint/2010/main" val="15678854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B17F78-8445-4A1A-A64E-842486A0E9B4}"/>
              </a:ext>
            </a:extLst>
          </p:cNvPr>
          <p:cNvSpPr>
            <a:spLocks noGrp="1"/>
          </p:cNvSpPr>
          <p:nvPr>
            <p:ph idx="1"/>
          </p:nvPr>
        </p:nvSpPr>
        <p:spPr>
          <a:xfrm>
            <a:off x="838200" y="251926"/>
            <a:ext cx="10515600" cy="1922107"/>
          </a:xfrm>
        </p:spPr>
        <p:txBody>
          <a:bodyPr/>
          <a:lstStyle/>
          <a:p>
            <a:r>
              <a:rPr lang="en-US" dirty="0"/>
              <a:t>So, what do we have and where (lets look at a map), and</a:t>
            </a:r>
          </a:p>
          <a:p>
            <a:r>
              <a:rPr lang="en-US" dirty="0"/>
              <a:t>How can we put this data to work looking at some real-world issues?</a:t>
            </a:r>
          </a:p>
          <a:p>
            <a:pPr marL="0" indent="0">
              <a:buNone/>
            </a:pPr>
            <a:r>
              <a:rPr lang="en-US" dirty="0"/>
              <a:t>[put together an interdisciplinary proposal centered on water as a limiting and enabling resource]</a:t>
            </a:r>
          </a:p>
        </p:txBody>
      </p:sp>
      <p:pic>
        <p:nvPicPr>
          <p:cNvPr id="5" name="Picture 4">
            <a:extLst>
              <a:ext uri="{FF2B5EF4-FFF2-40B4-BE49-F238E27FC236}">
                <a16:creationId xmlns:a16="http://schemas.microsoft.com/office/drawing/2014/main" id="{3B71E6D7-2B69-4D98-8300-034CF23A8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2993" y="2289264"/>
            <a:ext cx="3114146" cy="4382121"/>
          </a:xfrm>
          <a:prstGeom prst="rect">
            <a:avLst/>
          </a:prstGeom>
        </p:spPr>
      </p:pic>
    </p:spTree>
    <p:extLst>
      <p:ext uri="{BB962C8B-B14F-4D97-AF65-F5344CB8AC3E}">
        <p14:creationId xmlns:p14="http://schemas.microsoft.com/office/powerpoint/2010/main" val="1478786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B122CB-74C7-47AA-A003-17D42EB55909}"/>
              </a:ext>
            </a:extLst>
          </p:cNvPr>
          <p:cNvPicPr>
            <a:picLocks noChangeAspect="1"/>
          </p:cNvPicPr>
          <p:nvPr/>
        </p:nvPicPr>
        <p:blipFill rotWithShape="1">
          <a:blip r:embed="rId2">
            <a:extLst>
              <a:ext uri="{28A0092B-C50C-407E-A947-70E740481C1C}">
                <a14:useLocalDpi xmlns:a14="http://schemas.microsoft.com/office/drawing/2010/main" val="0"/>
              </a:ext>
            </a:extLst>
          </a:blip>
          <a:srcRect t="27571" b="2770"/>
          <a:stretch/>
        </p:blipFill>
        <p:spPr>
          <a:xfrm>
            <a:off x="20" y="10"/>
            <a:ext cx="12191980" cy="6857990"/>
          </a:xfrm>
          <a:prstGeom prst="rect">
            <a:avLst/>
          </a:prstGeom>
        </p:spPr>
      </p:pic>
      <p:sp>
        <p:nvSpPr>
          <p:cNvPr id="6" name="TextBox 5">
            <a:extLst>
              <a:ext uri="{FF2B5EF4-FFF2-40B4-BE49-F238E27FC236}">
                <a16:creationId xmlns:a16="http://schemas.microsoft.com/office/drawing/2014/main" id="{02FBC6EC-4B83-4FB6-A581-2877EC0B0614}"/>
              </a:ext>
            </a:extLst>
          </p:cNvPr>
          <p:cNvSpPr txBox="1"/>
          <p:nvPr/>
        </p:nvSpPr>
        <p:spPr>
          <a:xfrm>
            <a:off x="2784200" y="6488658"/>
            <a:ext cx="7647799" cy="369332"/>
          </a:xfrm>
          <a:prstGeom prst="rect">
            <a:avLst/>
          </a:prstGeom>
          <a:solidFill>
            <a:schemeClr val="bg1"/>
          </a:solidFill>
        </p:spPr>
        <p:txBody>
          <a:bodyPr wrap="none" rtlCol="0">
            <a:spAutoFit/>
          </a:bodyPr>
          <a:lstStyle/>
          <a:p>
            <a:r>
              <a:rPr lang="en-US" dirty="0"/>
              <a:t>Marv Stokes, Tom Naylor, Gene Paull, and Barney Burns in the Organ Mountains</a:t>
            </a:r>
          </a:p>
        </p:txBody>
      </p:sp>
      <p:sp>
        <p:nvSpPr>
          <p:cNvPr id="7" name="TextBox 6">
            <a:extLst>
              <a:ext uri="{FF2B5EF4-FFF2-40B4-BE49-F238E27FC236}">
                <a16:creationId xmlns:a16="http://schemas.microsoft.com/office/drawing/2014/main" id="{27CFFDD4-7EB2-4FC0-BC92-DEE6A080B0B7}"/>
              </a:ext>
            </a:extLst>
          </p:cNvPr>
          <p:cNvSpPr txBox="1"/>
          <p:nvPr/>
        </p:nvSpPr>
        <p:spPr>
          <a:xfrm>
            <a:off x="4068147" y="7091265"/>
            <a:ext cx="3607591" cy="369332"/>
          </a:xfrm>
          <a:prstGeom prst="rect">
            <a:avLst/>
          </a:prstGeom>
          <a:noFill/>
        </p:spPr>
        <p:txBody>
          <a:bodyPr wrap="none" rtlCol="0">
            <a:spAutoFit/>
          </a:bodyPr>
          <a:lstStyle/>
          <a:p>
            <a:r>
              <a:rPr lang="en-US" dirty="0"/>
              <a:t>“Mexican Tree-Ring Project” ca 1973</a:t>
            </a:r>
          </a:p>
        </p:txBody>
      </p:sp>
    </p:spTree>
    <p:extLst>
      <p:ext uri="{BB962C8B-B14F-4D97-AF65-F5344CB8AC3E}">
        <p14:creationId xmlns:p14="http://schemas.microsoft.com/office/powerpoint/2010/main" val="21101238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D5E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93A2541-00C9-4840-BAD5-A31617B4D1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6480" y="643467"/>
            <a:ext cx="7819040" cy="5571066"/>
          </a:xfrm>
          <a:prstGeom prst="rect">
            <a:avLst/>
          </a:prstGeom>
        </p:spPr>
      </p:pic>
    </p:spTree>
    <p:extLst>
      <p:ext uri="{BB962C8B-B14F-4D97-AF65-F5344CB8AC3E}">
        <p14:creationId xmlns:p14="http://schemas.microsoft.com/office/powerpoint/2010/main" val="2108939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A3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F2A50A0-AAE0-484C-AC64-9E7457DDC1A2}"/>
              </a:ext>
            </a:extLst>
          </p:cNvPr>
          <p:cNvPicPr>
            <a:picLocks noChangeAspect="1"/>
          </p:cNvPicPr>
          <p:nvPr/>
        </p:nvPicPr>
        <p:blipFill rotWithShape="1">
          <a:blip r:embed="rId2">
            <a:extLst>
              <a:ext uri="{28A0092B-C50C-407E-A947-70E740481C1C}">
                <a14:useLocalDpi xmlns:a14="http://schemas.microsoft.com/office/drawing/2010/main" val="0"/>
              </a:ext>
            </a:extLst>
          </a:blip>
          <a:srcRect t="24034" r="1" b="1"/>
          <a:stretch/>
        </p:blipFill>
        <p:spPr>
          <a:xfrm>
            <a:off x="643467" y="643467"/>
            <a:ext cx="10905066" cy="5571066"/>
          </a:xfrm>
          <a:prstGeom prst="rect">
            <a:avLst/>
          </a:prstGeom>
        </p:spPr>
      </p:pic>
      <p:sp>
        <p:nvSpPr>
          <p:cNvPr id="12" name="Rectangle 11">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ED5BEE2-C7E9-411D-B231-08B0563000F7}"/>
              </a:ext>
            </a:extLst>
          </p:cNvPr>
          <p:cNvSpPr txBox="1"/>
          <p:nvPr/>
        </p:nvSpPr>
        <p:spPr>
          <a:xfrm>
            <a:off x="3228392" y="6433304"/>
            <a:ext cx="4760406" cy="369332"/>
          </a:xfrm>
          <a:prstGeom prst="rect">
            <a:avLst/>
          </a:prstGeom>
          <a:noFill/>
        </p:spPr>
        <p:txBody>
          <a:bodyPr wrap="none" rtlCol="0">
            <a:spAutoFit/>
          </a:bodyPr>
          <a:lstStyle/>
          <a:p>
            <a:r>
              <a:rPr lang="en-US" dirty="0"/>
              <a:t>Sampling for the Mexican Tree-ring Project, 1974</a:t>
            </a:r>
          </a:p>
        </p:txBody>
      </p:sp>
    </p:spTree>
    <p:extLst>
      <p:ext uri="{BB962C8B-B14F-4D97-AF65-F5344CB8AC3E}">
        <p14:creationId xmlns:p14="http://schemas.microsoft.com/office/powerpoint/2010/main" val="523657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65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B2EBF72-10F3-4707-B956-982F8E0A59A6}"/>
              </a:ext>
            </a:extLst>
          </p:cNvPr>
          <p:cNvPicPr>
            <a:picLocks noChangeAspect="1"/>
          </p:cNvPicPr>
          <p:nvPr/>
        </p:nvPicPr>
        <p:blipFill rotWithShape="1">
          <a:blip r:embed="rId2">
            <a:extLst>
              <a:ext uri="{28A0092B-C50C-407E-A947-70E740481C1C}">
                <a14:useLocalDpi xmlns:a14="http://schemas.microsoft.com/office/drawing/2010/main" val="0"/>
              </a:ext>
            </a:extLst>
          </a:blip>
          <a:srcRect t="20714" r="1" b="7837"/>
          <a:stretch/>
        </p:blipFill>
        <p:spPr>
          <a:xfrm>
            <a:off x="643467" y="643467"/>
            <a:ext cx="10905066" cy="5571066"/>
          </a:xfrm>
          <a:prstGeom prst="rect">
            <a:avLst/>
          </a:prstGeom>
        </p:spPr>
      </p:pic>
      <p:sp>
        <p:nvSpPr>
          <p:cNvPr id="12" name="Rectangle 11">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8EE9CA9-D9F1-4AC8-9EFD-13D24EACECC6}"/>
              </a:ext>
            </a:extLst>
          </p:cNvPr>
          <p:cNvSpPr txBox="1"/>
          <p:nvPr/>
        </p:nvSpPr>
        <p:spPr>
          <a:xfrm>
            <a:off x="3693355" y="6433304"/>
            <a:ext cx="4805290" cy="369332"/>
          </a:xfrm>
          <a:prstGeom prst="rect">
            <a:avLst/>
          </a:prstGeom>
          <a:noFill/>
        </p:spPr>
        <p:txBody>
          <a:bodyPr wrap="none" rtlCol="0">
            <a:spAutoFit/>
          </a:bodyPr>
          <a:lstStyle/>
          <a:p>
            <a:r>
              <a:rPr lang="en-US" dirty="0"/>
              <a:t>Sampling for the Mexican Tree-Ring Project, 1974</a:t>
            </a:r>
          </a:p>
        </p:txBody>
      </p:sp>
    </p:spTree>
    <p:extLst>
      <p:ext uri="{BB962C8B-B14F-4D97-AF65-F5344CB8AC3E}">
        <p14:creationId xmlns:p14="http://schemas.microsoft.com/office/powerpoint/2010/main" val="3516589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9625D34-2B28-4E27-B5B8-0C32F56E45BD}"/>
              </a:ext>
            </a:extLst>
          </p:cNvPr>
          <p:cNvPicPr>
            <a:picLocks noChangeAspect="1"/>
          </p:cNvPicPr>
          <p:nvPr/>
        </p:nvPicPr>
        <p:blipFill rotWithShape="1">
          <a:blip r:embed="rId2">
            <a:extLst>
              <a:ext uri="{28A0092B-C50C-407E-A947-70E740481C1C}">
                <a14:useLocalDpi xmlns:a14="http://schemas.microsoft.com/office/drawing/2010/main" val="0"/>
              </a:ext>
            </a:extLst>
          </a:blip>
          <a:srcRect t="13172" r="1" b="10863"/>
          <a:stretch/>
        </p:blipFill>
        <p:spPr>
          <a:xfrm>
            <a:off x="643467" y="643467"/>
            <a:ext cx="10905066" cy="5571066"/>
          </a:xfrm>
          <a:prstGeom prst="rect">
            <a:avLst/>
          </a:prstGeom>
        </p:spPr>
      </p:pic>
      <p:sp>
        <p:nvSpPr>
          <p:cNvPr id="14" name="Rectangle 13">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BD77998-A5BF-41F4-9DE0-DB827D6AC357}"/>
              </a:ext>
            </a:extLst>
          </p:cNvPr>
          <p:cNvSpPr txBox="1"/>
          <p:nvPr/>
        </p:nvSpPr>
        <p:spPr>
          <a:xfrm>
            <a:off x="3928188" y="6433304"/>
            <a:ext cx="3905300" cy="369332"/>
          </a:xfrm>
          <a:prstGeom prst="rect">
            <a:avLst/>
          </a:prstGeom>
          <a:noFill/>
        </p:spPr>
        <p:txBody>
          <a:bodyPr wrap="none" rtlCol="0">
            <a:spAutoFit/>
          </a:bodyPr>
          <a:lstStyle/>
          <a:p>
            <a:r>
              <a:rPr lang="en-US" dirty="0"/>
              <a:t>Date inscription on a church roof beam.</a:t>
            </a:r>
          </a:p>
        </p:txBody>
      </p:sp>
    </p:spTree>
    <p:extLst>
      <p:ext uri="{BB962C8B-B14F-4D97-AF65-F5344CB8AC3E}">
        <p14:creationId xmlns:p14="http://schemas.microsoft.com/office/powerpoint/2010/main" val="3495461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40576D-C5B6-4828-A872-87120BB76C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5820" y="0"/>
            <a:ext cx="5480360" cy="6858000"/>
          </a:xfrm>
          <a:prstGeom prst="rect">
            <a:avLst/>
          </a:prstGeom>
        </p:spPr>
      </p:pic>
      <p:sp>
        <p:nvSpPr>
          <p:cNvPr id="6" name="TextBox 5">
            <a:extLst>
              <a:ext uri="{FF2B5EF4-FFF2-40B4-BE49-F238E27FC236}">
                <a16:creationId xmlns:a16="http://schemas.microsoft.com/office/drawing/2014/main" id="{4FCFC062-5618-4AAB-A520-6548F1ACDFAA}"/>
              </a:ext>
            </a:extLst>
          </p:cNvPr>
          <p:cNvSpPr txBox="1"/>
          <p:nvPr/>
        </p:nvSpPr>
        <p:spPr>
          <a:xfrm>
            <a:off x="125961" y="2043404"/>
            <a:ext cx="3229859" cy="1477328"/>
          </a:xfrm>
          <a:prstGeom prst="rect">
            <a:avLst/>
          </a:prstGeom>
          <a:noFill/>
        </p:spPr>
        <p:txBody>
          <a:bodyPr wrap="none" rtlCol="0">
            <a:spAutoFit/>
          </a:bodyPr>
          <a:lstStyle/>
          <a:p>
            <a:r>
              <a:rPr lang="en-US" dirty="0"/>
              <a:t>Tom Naylor taking a core sample</a:t>
            </a:r>
          </a:p>
          <a:p>
            <a:r>
              <a:rPr lang="en-US" dirty="0"/>
              <a:t>from a ceiling joist in </a:t>
            </a:r>
            <a:r>
              <a:rPr lang="en-US" dirty="0" err="1"/>
              <a:t>Cusarare</a:t>
            </a:r>
            <a:endParaRPr lang="en-US" dirty="0"/>
          </a:p>
          <a:p>
            <a:r>
              <a:rPr lang="en-US" dirty="0"/>
              <a:t>church, Chihuahua, Mexico,</a:t>
            </a:r>
          </a:p>
          <a:p>
            <a:r>
              <a:rPr lang="en-US" dirty="0"/>
              <a:t>June 1976 for the Mexican</a:t>
            </a:r>
          </a:p>
          <a:p>
            <a:r>
              <a:rPr lang="en-US" dirty="0"/>
              <a:t>Tree-Ring Project</a:t>
            </a:r>
          </a:p>
        </p:txBody>
      </p:sp>
      <p:pic>
        <p:nvPicPr>
          <p:cNvPr id="8" name="Picture 7">
            <a:extLst>
              <a:ext uri="{FF2B5EF4-FFF2-40B4-BE49-F238E27FC236}">
                <a16:creationId xmlns:a16="http://schemas.microsoft.com/office/drawing/2014/main" id="{59EEE926-1C8D-4291-ACAE-13594E9747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7672" y="392035"/>
            <a:ext cx="845750" cy="5835254"/>
          </a:xfrm>
          <a:prstGeom prst="rect">
            <a:avLst/>
          </a:prstGeom>
        </p:spPr>
      </p:pic>
    </p:spTree>
    <p:extLst>
      <p:ext uri="{BB962C8B-B14F-4D97-AF65-F5344CB8AC3E}">
        <p14:creationId xmlns:p14="http://schemas.microsoft.com/office/powerpoint/2010/main" val="511926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5333C1-68EA-42CB-933D-2E0F13FE06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595"/>
            <a:ext cx="4255911" cy="6658809"/>
          </a:xfrm>
          <a:prstGeom prst="rect">
            <a:avLst/>
          </a:prstGeom>
        </p:spPr>
      </p:pic>
      <p:pic>
        <p:nvPicPr>
          <p:cNvPr id="7" name="Picture 6">
            <a:extLst>
              <a:ext uri="{FF2B5EF4-FFF2-40B4-BE49-F238E27FC236}">
                <a16:creationId xmlns:a16="http://schemas.microsoft.com/office/drawing/2014/main" id="{7885A675-F532-4A91-B62C-3AF53CA2E7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5822" y="69984"/>
            <a:ext cx="4485739" cy="6688419"/>
          </a:xfrm>
          <a:prstGeom prst="rect">
            <a:avLst/>
          </a:prstGeom>
        </p:spPr>
      </p:pic>
      <p:sp>
        <p:nvSpPr>
          <p:cNvPr id="8" name="TextBox 7">
            <a:extLst>
              <a:ext uri="{FF2B5EF4-FFF2-40B4-BE49-F238E27FC236}">
                <a16:creationId xmlns:a16="http://schemas.microsoft.com/office/drawing/2014/main" id="{E74B9DCD-5CBD-4CE3-BC14-40390F58FF09}"/>
              </a:ext>
            </a:extLst>
          </p:cNvPr>
          <p:cNvSpPr txBox="1"/>
          <p:nvPr/>
        </p:nvSpPr>
        <p:spPr>
          <a:xfrm>
            <a:off x="5010540" y="3347961"/>
            <a:ext cx="1567542" cy="1477328"/>
          </a:xfrm>
          <a:prstGeom prst="rect">
            <a:avLst/>
          </a:prstGeom>
          <a:noFill/>
        </p:spPr>
        <p:txBody>
          <a:bodyPr wrap="square" rtlCol="0">
            <a:spAutoFit/>
          </a:bodyPr>
          <a:lstStyle/>
          <a:p>
            <a:pPr algn="ctr"/>
            <a:r>
              <a:rPr lang="en-US" dirty="0"/>
              <a:t>Ed Schulman</a:t>
            </a:r>
          </a:p>
          <a:p>
            <a:pPr algn="ctr"/>
            <a:r>
              <a:rPr lang="en-US" dirty="0"/>
              <a:t>Tree-ring investigations in Mexico</a:t>
            </a:r>
          </a:p>
          <a:p>
            <a:pPr algn="ctr"/>
            <a:r>
              <a:rPr lang="en-US" dirty="0"/>
              <a:t>1943</a:t>
            </a:r>
          </a:p>
        </p:txBody>
      </p:sp>
      <p:pic>
        <p:nvPicPr>
          <p:cNvPr id="10" name="Picture 9">
            <a:extLst>
              <a:ext uri="{FF2B5EF4-FFF2-40B4-BE49-F238E27FC236}">
                <a16:creationId xmlns:a16="http://schemas.microsoft.com/office/drawing/2014/main" id="{6BBBBA21-89C0-465E-A2CD-6B560ECC0B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9778" y="69984"/>
            <a:ext cx="3160774" cy="3232137"/>
          </a:xfrm>
          <a:prstGeom prst="rect">
            <a:avLst/>
          </a:prstGeom>
        </p:spPr>
      </p:pic>
    </p:spTree>
    <p:extLst>
      <p:ext uri="{BB962C8B-B14F-4D97-AF65-F5344CB8AC3E}">
        <p14:creationId xmlns:p14="http://schemas.microsoft.com/office/powerpoint/2010/main" val="2542515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37000">
              <a:schemeClr val="accent1">
                <a:lumMod val="45000"/>
                <a:lumOff val="55000"/>
              </a:schemeClr>
            </a:gs>
            <a:gs pos="82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01EA98C-CE6C-4C87-AFBF-210B8C947254}"/>
              </a:ext>
            </a:extLst>
          </p:cNvPr>
          <p:cNvSpPr txBox="1"/>
          <p:nvPr/>
        </p:nvSpPr>
        <p:spPr>
          <a:xfrm>
            <a:off x="642996" y="4571216"/>
            <a:ext cx="10906008" cy="111541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300" kern="1200">
                <a:solidFill>
                  <a:schemeClr val="tx1"/>
                </a:solidFill>
                <a:latin typeface="+mj-lt"/>
                <a:ea typeface="+mj-ea"/>
                <a:cs typeface="+mj-cs"/>
              </a:rPr>
              <a:t>Florence and Robert Lister</a:t>
            </a:r>
          </a:p>
          <a:p>
            <a:pPr algn="ctr">
              <a:lnSpc>
                <a:spcPct val="90000"/>
              </a:lnSpc>
              <a:spcBef>
                <a:spcPct val="0"/>
              </a:spcBef>
              <a:spcAft>
                <a:spcPts val="600"/>
              </a:spcAft>
            </a:pPr>
            <a:r>
              <a:rPr lang="en-US" sz="3300" kern="1200">
                <a:solidFill>
                  <a:schemeClr val="tx1"/>
                </a:solidFill>
                <a:latin typeface="+mj-lt"/>
                <a:ea typeface="+mj-ea"/>
                <a:cs typeface="+mj-cs"/>
              </a:rPr>
              <a:t>Archaeology in Chihuahua</a:t>
            </a:r>
          </a:p>
        </p:txBody>
      </p:sp>
      <p:pic>
        <p:nvPicPr>
          <p:cNvPr id="10" name="Picture 9">
            <a:extLst>
              <a:ext uri="{FF2B5EF4-FFF2-40B4-BE49-F238E27FC236}">
                <a16:creationId xmlns:a16="http://schemas.microsoft.com/office/drawing/2014/main" id="{E3C811C6-03F0-44EF-B9CC-F9D54C14DCD3}"/>
              </a:ext>
            </a:extLst>
          </p:cNvPr>
          <p:cNvPicPr>
            <a:picLocks noChangeAspect="1"/>
          </p:cNvPicPr>
          <p:nvPr/>
        </p:nvPicPr>
        <p:blipFill rotWithShape="1">
          <a:blip r:embed="rId2">
            <a:extLst>
              <a:ext uri="{28A0092B-C50C-407E-A947-70E740481C1C}">
                <a14:useLocalDpi xmlns:a14="http://schemas.microsoft.com/office/drawing/2010/main" val="0"/>
              </a:ext>
            </a:extLst>
          </a:blip>
          <a:srcRect t="22049" r="-1" b="-1"/>
          <a:stretch/>
        </p:blipFill>
        <p:spPr>
          <a:xfrm>
            <a:off x="321628" y="320511"/>
            <a:ext cx="3794760" cy="3930978"/>
          </a:xfrm>
          <a:prstGeom prst="rect">
            <a:avLst/>
          </a:prstGeom>
        </p:spPr>
      </p:pic>
      <p:pic>
        <p:nvPicPr>
          <p:cNvPr id="8" name="Picture 7">
            <a:extLst>
              <a:ext uri="{FF2B5EF4-FFF2-40B4-BE49-F238E27FC236}">
                <a16:creationId xmlns:a16="http://schemas.microsoft.com/office/drawing/2014/main" id="{7310B478-492B-479C-9DDE-9EFEC9996C89}"/>
              </a:ext>
            </a:extLst>
          </p:cNvPr>
          <p:cNvPicPr>
            <a:picLocks noChangeAspect="1"/>
          </p:cNvPicPr>
          <p:nvPr/>
        </p:nvPicPr>
        <p:blipFill rotWithShape="1">
          <a:blip r:embed="rId3">
            <a:extLst>
              <a:ext uri="{28A0092B-C50C-407E-A947-70E740481C1C}">
                <a14:useLocalDpi xmlns:a14="http://schemas.microsoft.com/office/drawing/2010/main" val="0"/>
              </a:ext>
            </a:extLst>
          </a:blip>
          <a:srcRect r="-2" b="22307"/>
          <a:stretch/>
        </p:blipFill>
        <p:spPr>
          <a:xfrm>
            <a:off x="4198385" y="320511"/>
            <a:ext cx="3794760" cy="3930978"/>
          </a:xfrm>
          <a:prstGeom prst="rect">
            <a:avLst/>
          </a:prstGeom>
        </p:spPr>
      </p:pic>
      <p:pic>
        <p:nvPicPr>
          <p:cNvPr id="5" name="Picture 4">
            <a:extLst>
              <a:ext uri="{FF2B5EF4-FFF2-40B4-BE49-F238E27FC236}">
                <a16:creationId xmlns:a16="http://schemas.microsoft.com/office/drawing/2014/main" id="{A2E7FF28-EB74-48A4-9876-F8C6A9552F1B}"/>
              </a:ext>
            </a:extLst>
          </p:cNvPr>
          <p:cNvPicPr>
            <a:picLocks noChangeAspect="1"/>
          </p:cNvPicPr>
          <p:nvPr/>
        </p:nvPicPr>
        <p:blipFill rotWithShape="1">
          <a:blip r:embed="rId4">
            <a:extLst>
              <a:ext uri="{28A0092B-C50C-407E-A947-70E740481C1C}">
                <a14:useLocalDpi xmlns:a14="http://schemas.microsoft.com/office/drawing/2010/main" val="0"/>
              </a:ext>
            </a:extLst>
          </a:blip>
          <a:srcRect r="13598" b="-4"/>
          <a:stretch/>
        </p:blipFill>
        <p:spPr>
          <a:xfrm>
            <a:off x="8075142" y="320511"/>
            <a:ext cx="3794760" cy="3930978"/>
          </a:xfrm>
          <a:prstGeom prst="rect">
            <a:avLst/>
          </a:prstGeom>
        </p:spPr>
      </p:pic>
      <p:cxnSp>
        <p:nvCxnSpPr>
          <p:cNvPr id="19" name="Straight Connector 14">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D9AA6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29608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812</Words>
  <Application>Microsoft Office PowerPoint</Application>
  <PresentationFormat>Widescreen</PresentationFormat>
  <Paragraphs>82</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Calibri Light</vt:lpstr>
      <vt:lpstr>Office Theme</vt:lpstr>
      <vt:lpstr>  CNH2-L Cultural, social, and economic responses and adaptations to a semi-arid environment over the past millennium.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CNH2-L Cultural, social, and economic responses and adaptations to a semi-arid environment over the past millennium. </dc:title>
  <dc:creator>Baisan, Christopher H - (cbaisan)</dc:creator>
  <cp:lastModifiedBy>Baisan, Christopher H - (cbaisan)</cp:lastModifiedBy>
  <cp:revision>1</cp:revision>
  <dcterms:created xsi:type="dcterms:W3CDTF">2019-07-22T20:45:18Z</dcterms:created>
  <dcterms:modified xsi:type="dcterms:W3CDTF">2019-07-22T20:49:20Z</dcterms:modified>
</cp:coreProperties>
</file>